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00" r:id="rId3"/>
  </p:sldMasterIdLst>
  <p:notesMasterIdLst>
    <p:notesMasterId r:id="rId29"/>
  </p:notesMasterIdLst>
  <p:sldIdLst>
    <p:sldId id="258" r:id="rId4"/>
    <p:sldId id="340" r:id="rId5"/>
    <p:sldId id="341" r:id="rId6"/>
    <p:sldId id="296" r:id="rId7"/>
    <p:sldId id="309" r:id="rId8"/>
    <p:sldId id="305" r:id="rId9"/>
    <p:sldId id="265" r:id="rId10"/>
    <p:sldId id="318" r:id="rId11"/>
    <p:sldId id="275" r:id="rId12"/>
    <p:sldId id="327" r:id="rId13"/>
    <p:sldId id="278" r:id="rId14"/>
    <p:sldId id="285" r:id="rId15"/>
    <p:sldId id="335" r:id="rId16"/>
    <p:sldId id="338" r:id="rId17"/>
    <p:sldId id="284" r:id="rId18"/>
    <p:sldId id="351" r:id="rId19"/>
    <p:sldId id="350" r:id="rId20"/>
    <p:sldId id="352" r:id="rId21"/>
    <p:sldId id="353" r:id="rId22"/>
    <p:sldId id="354" r:id="rId23"/>
    <p:sldId id="355" r:id="rId24"/>
    <p:sldId id="356" r:id="rId25"/>
    <p:sldId id="349" r:id="rId26"/>
    <p:sldId id="339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" initials="S" lastIdx="4" clrIdx="0">
    <p:extLst>
      <p:ext uri="{19B8F6BF-5375-455C-9EA6-DF929625EA0E}">
        <p15:presenceInfo xmlns:p15="http://schemas.microsoft.com/office/powerpoint/2012/main" userId="Stef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6600"/>
    <a:srgbClr val="FFCC66"/>
    <a:srgbClr val="CC3300"/>
    <a:srgbClr val="669900"/>
    <a:srgbClr val="FF9900"/>
    <a:srgbClr val="FFFF99"/>
    <a:srgbClr val="CC6600"/>
    <a:srgbClr val="FF9966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F9FC3-0110-4500-BC0D-D76969110A69}" type="doc">
      <dgm:prSet loTypeId="urn:microsoft.com/office/officeart/2005/8/layout/radial1" loCatId="relationship" qsTypeId="urn:microsoft.com/office/officeart/2005/8/quickstyle/3d6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97F5AB2-691D-40F0-BF1E-6CA48D1B4B4B}">
      <dgm:prSet phldrT="[Testo]"/>
      <dgm:spPr/>
      <dgm:t>
        <a:bodyPr/>
        <a:lstStyle/>
        <a:p>
          <a:r>
            <a:rPr lang="en-US" dirty="0" smtClean="0"/>
            <a:t>Expert Knowledge</a:t>
          </a:r>
          <a:endParaRPr lang="en-US" dirty="0"/>
        </a:p>
      </dgm:t>
    </dgm:pt>
    <dgm:pt modelId="{03C037E4-94C2-4ECC-B91C-A07617C1F70F}" type="parTrans" cxnId="{0C447814-9BAA-4903-B3AB-91C2A17E901F}">
      <dgm:prSet/>
      <dgm:spPr/>
      <dgm:t>
        <a:bodyPr/>
        <a:lstStyle/>
        <a:p>
          <a:endParaRPr lang="en-US"/>
        </a:p>
      </dgm:t>
    </dgm:pt>
    <dgm:pt modelId="{C9484C9F-A6F8-4D28-8940-A8996BB30A62}" type="sibTrans" cxnId="{0C447814-9BAA-4903-B3AB-91C2A17E901F}">
      <dgm:prSet/>
      <dgm:spPr/>
      <dgm:t>
        <a:bodyPr/>
        <a:lstStyle/>
        <a:p>
          <a:endParaRPr lang="en-US"/>
        </a:p>
      </dgm:t>
    </dgm:pt>
    <dgm:pt modelId="{A770688F-2467-4837-9754-1DDBE08F35EE}">
      <dgm:prSet phldrT="[Testo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Models</a:t>
          </a:r>
          <a:endParaRPr lang="en-US" dirty="0"/>
        </a:p>
      </dgm:t>
    </dgm:pt>
    <dgm:pt modelId="{C6D86FC8-B5E0-46B4-944A-994D014A83A4}" type="parTrans" cxnId="{098739B1-4573-41CD-8823-85C07E5B2712}">
      <dgm:prSet/>
      <dgm:spPr/>
      <dgm:t>
        <a:bodyPr/>
        <a:lstStyle/>
        <a:p>
          <a:endParaRPr lang="en-US"/>
        </a:p>
      </dgm:t>
    </dgm:pt>
    <dgm:pt modelId="{B4932CCE-274D-45E7-AB7E-95835BD4F83D}" type="sibTrans" cxnId="{098739B1-4573-41CD-8823-85C07E5B2712}">
      <dgm:prSet/>
      <dgm:spPr/>
      <dgm:t>
        <a:bodyPr/>
        <a:lstStyle/>
        <a:p>
          <a:endParaRPr lang="en-US"/>
        </a:p>
      </dgm:t>
    </dgm:pt>
    <dgm:pt modelId="{08E4EF0D-25EF-4B1D-A813-50EFD7322B17}">
      <dgm:prSet phldrT="[Testo]"/>
      <dgm:spPr>
        <a:solidFill>
          <a:srgbClr val="FF6600"/>
        </a:solidFill>
      </dgm:spPr>
      <dgm:t>
        <a:bodyPr/>
        <a:lstStyle/>
        <a:p>
          <a:r>
            <a:rPr lang="en-US" dirty="0" smtClean="0"/>
            <a:t>Socio-economic Data</a:t>
          </a:r>
          <a:endParaRPr lang="en-US" dirty="0"/>
        </a:p>
      </dgm:t>
    </dgm:pt>
    <dgm:pt modelId="{4FE2AC0F-6461-4F20-BEDD-7DD727C1D5C2}" type="parTrans" cxnId="{70845065-32B6-4326-975B-4BEF8CE4E5F6}">
      <dgm:prSet/>
      <dgm:spPr/>
      <dgm:t>
        <a:bodyPr/>
        <a:lstStyle/>
        <a:p>
          <a:endParaRPr lang="en-US"/>
        </a:p>
      </dgm:t>
    </dgm:pt>
    <dgm:pt modelId="{EA32B771-1983-43E2-8644-46B40DE92E16}" type="sibTrans" cxnId="{70845065-32B6-4326-975B-4BEF8CE4E5F6}">
      <dgm:prSet/>
      <dgm:spPr/>
      <dgm:t>
        <a:bodyPr/>
        <a:lstStyle/>
        <a:p>
          <a:endParaRPr lang="en-US"/>
        </a:p>
      </dgm:t>
    </dgm:pt>
    <dgm:pt modelId="{45162211-683D-4A1F-8253-A41BA953ED2E}">
      <dgm:prSet phldrT="[Testo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EO Data</a:t>
          </a:r>
          <a:endParaRPr lang="en-US" dirty="0"/>
        </a:p>
      </dgm:t>
    </dgm:pt>
    <dgm:pt modelId="{2FD3E1CB-4DDE-4F81-944C-F7FABA8F5798}" type="parTrans" cxnId="{344A643A-E195-4CB4-ADFE-F7559E4D3E1E}">
      <dgm:prSet/>
      <dgm:spPr/>
      <dgm:t>
        <a:bodyPr/>
        <a:lstStyle/>
        <a:p>
          <a:endParaRPr lang="en-US"/>
        </a:p>
      </dgm:t>
    </dgm:pt>
    <dgm:pt modelId="{82923266-57E9-490A-BECD-C75E1CA8706D}" type="sibTrans" cxnId="{344A643A-E195-4CB4-ADFE-F7559E4D3E1E}">
      <dgm:prSet/>
      <dgm:spPr/>
      <dgm:t>
        <a:bodyPr/>
        <a:lstStyle/>
        <a:p>
          <a:endParaRPr lang="en-US"/>
        </a:p>
      </dgm:t>
    </dgm:pt>
    <dgm:pt modelId="{E28FA4BB-779F-40AD-8E98-A9BF6A4A8BE9}">
      <dgm:prSet phldrT="[Testo]"/>
      <dgm:spPr/>
      <dgm:t>
        <a:bodyPr/>
        <a:lstStyle/>
        <a:p>
          <a:endParaRPr lang="en-US" dirty="0"/>
        </a:p>
      </dgm:t>
    </dgm:pt>
    <dgm:pt modelId="{EDA64CFE-22FB-4AF3-9D95-8EAEFC1DC0B4}" type="parTrans" cxnId="{8F1B9FEC-BF4D-4CFD-91C4-7A66E7BA8793}">
      <dgm:prSet/>
      <dgm:spPr/>
      <dgm:t>
        <a:bodyPr/>
        <a:lstStyle/>
        <a:p>
          <a:endParaRPr lang="en-US"/>
        </a:p>
      </dgm:t>
    </dgm:pt>
    <dgm:pt modelId="{3ECFACC1-552D-488F-A7C7-E722F6695590}" type="sibTrans" cxnId="{8F1B9FEC-BF4D-4CFD-91C4-7A66E7BA8793}">
      <dgm:prSet/>
      <dgm:spPr/>
      <dgm:t>
        <a:bodyPr/>
        <a:lstStyle/>
        <a:p>
          <a:endParaRPr lang="en-US"/>
        </a:p>
      </dgm:t>
    </dgm:pt>
    <dgm:pt modelId="{87199CA2-D408-42C5-8E00-9EBDA2A99F9D}" type="pres">
      <dgm:prSet presAssocID="{8B7F9FC3-0110-4500-BC0D-D76969110A69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E217B1A-A56D-4975-8211-579A83717A28}" type="pres">
      <dgm:prSet presAssocID="{897F5AB2-691D-40F0-BF1E-6CA48D1B4B4B}" presName="centerShape" presStyleLbl="node0" presStyleIdx="0" presStyleCnt="1"/>
      <dgm:spPr/>
    </dgm:pt>
    <dgm:pt modelId="{94DAEA4E-F1D4-4EE4-A8B2-3B7F6A3C5945}" type="pres">
      <dgm:prSet presAssocID="{C6D86FC8-B5E0-46B4-944A-994D014A83A4}" presName="Name9" presStyleLbl="parChTrans1D2" presStyleIdx="0" presStyleCnt="3"/>
      <dgm:spPr/>
    </dgm:pt>
    <dgm:pt modelId="{9B7DA047-538B-4B2D-97AB-51C482F09445}" type="pres">
      <dgm:prSet presAssocID="{C6D86FC8-B5E0-46B4-944A-994D014A83A4}" presName="connTx" presStyleLbl="parChTrans1D2" presStyleIdx="0" presStyleCnt="3"/>
      <dgm:spPr/>
    </dgm:pt>
    <dgm:pt modelId="{951F59E6-9E16-4809-AD47-13E23E9E22BE}" type="pres">
      <dgm:prSet presAssocID="{A770688F-2467-4837-9754-1DDBE08F35EE}" presName="node" presStyleLbl="node1" presStyleIdx="0" presStyleCnt="3">
        <dgm:presLayoutVars>
          <dgm:bulletEnabled val="1"/>
        </dgm:presLayoutVars>
      </dgm:prSet>
      <dgm:spPr/>
    </dgm:pt>
    <dgm:pt modelId="{D6571B6D-30D0-44B6-911F-8793B54C2FD4}" type="pres">
      <dgm:prSet presAssocID="{4FE2AC0F-6461-4F20-BEDD-7DD727C1D5C2}" presName="Name9" presStyleLbl="parChTrans1D2" presStyleIdx="1" presStyleCnt="3"/>
      <dgm:spPr/>
    </dgm:pt>
    <dgm:pt modelId="{8111E106-9351-4AB4-AEC8-96652654919F}" type="pres">
      <dgm:prSet presAssocID="{4FE2AC0F-6461-4F20-BEDD-7DD727C1D5C2}" presName="connTx" presStyleLbl="parChTrans1D2" presStyleIdx="1" presStyleCnt="3"/>
      <dgm:spPr/>
    </dgm:pt>
    <dgm:pt modelId="{EDE960B7-3805-45FA-89BE-F492D92BEE89}" type="pres">
      <dgm:prSet presAssocID="{08E4EF0D-25EF-4B1D-A813-50EFD7322B17}" presName="node" presStyleLbl="node1" presStyleIdx="1" presStyleCnt="3">
        <dgm:presLayoutVars>
          <dgm:bulletEnabled val="1"/>
        </dgm:presLayoutVars>
      </dgm:prSet>
      <dgm:spPr/>
    </dgm:pt>
    <dgm:pt modelId="{8501F2A3-5F33-4A37-9260-A0A48653D4AE}" type="pres">
      <dgm:prSet presAssocID="{2FD3E1CB-4DDE-4F81-944C-F7FABA8F5798}" presName="Name9" presStyleLbl="parChTrans1D2" presStyleIdx="2" presStyleCnt="3"/>
      <dgm:spPr/>
    </dgm:pt>
    <dgm:pt modelId="{A438A99F-0439-4EFC-92B9-6A3AB7343726}" type="pres">
      <dgm:prSet presAssocID="{2FD3E1CB-4DDE-4F81-944C-F7FABA8F5798}" presName="connTx" presStyleLbl="parChTrans1D2" presStyleIdx="2" presStyleCnt="3"/>
      <dgm:spPr/>
    </dgm:pt>
    <dgm:pt modelId="{3129E1F7-3433-417E-9610-DCA33A746A6D}" type="pres">
      <dgm:prSet presAssocID="{45162211-683D-4A1F-8253-A41BA953ED2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1B9FEC-BF4D-4CFD-91C4-7A66E7BA8793}" srcId="{8B7F9FC3-0110-4500-BC0D-D76969110A69}" destId="{E28FA4BB-779F-40AD-8E98-A9BF6A4A8BE9}" srcOrd="1" destOrd="0" parTransId="{EDA64CFE-22FB-4AF3-9D95-8EAEFC1DC0B4}" sibTransId="{3ECFACC1-552D-488F-A7C7-E722F6695590}"/>
    <dgm:cxn modelId="{70845065-32B6-4326-975B-4BEF8CE4E5F6}" srcId="{897F5AB2-691D-40F0-BF1E-6CA48D1B4B4B}" destId="{08E4EF0D-25EF-4B1D-A813-50EFD7322B17}" srcOrd="1" destOrd="0" parTransId="{4FE2AC0F-6461-4F20-BEDD-7DD727C1D5C2}" sibTransId="{EA32B771-1983-43E2-8644-46B40DE92E16}"/>
    <dgm:cxn modelId="{5DBE66EB-94D9-499C-8B48-BA2C183E0AA8}" type="presOf" srcId="{897F5AB2-691D-40F0-BF1E-6CA48D1B4B4B}" destId="{7E217B1A-A56D-4975-8211-579A83717A28}" srcOrd="0" destOrd="0" presId="urn:microsoft.com/office/officeart/2005/8/layout/radial1"/>
    <dgm:cxn modelId="{4F316859-8864-427F-B65C-08B6F9A68518}" type="presOf" srcId="{C6D86FC8-B5E0-46B4-944A-994D014A83A4}" destId="{94DAEA4E-F1D4-4EE4-A8B2-3B7F6A3C5945}" srcOrd="0" destOrd="0" presId="urn:microsoft.com/office/officeart/2005/8/layout/radial1"/>
    <dgm:cxn modelId="{0C6EA578-2BF0-4AF3-A4B6-FF390BB6D465}" type="presOf" srcId="{2FD3E1CB-4DDE-4F81-944C-F7FABA8F5798}" destId="{8501F2A3-5F33-4A37-9260-A0A48653D4AE}" srcOrd="0" destOrd="0" presId="urn:microsoft.com/office/officeart/2005/8/layout/radial1"/>
    <dgm:cxn modelId="{18C7995E-1F54-4F7E-9281-C6D8A3DCF1CC}" type="presOf" srcId="{4FE2AC0F-6461-4F20-BEDD-7DD727C1D5C2}" destId="{D6571B6D-30D0-44B6-911F-8793B54C2FD4}" srcOrd="0" destOrd="0" presId="urn:microsoft.com/office/officeart/2005/8/layout/radial1"/>
    <dgm:cxn modelId="{86C25F6B-F1D4-4585-B106-235B9949CE8E}" type="presOf" srcId="{8B7F9FC3-0110-4500-BC0D-D76969110A69}" destId="{87199CA2-D408-42C5-8E00-9EBDA2A99F9D}" srcOrd="0" destOrd="0" presId="urn:microsoft.com/office/officeart/2005/8/layout/radial1"/>
    <dgm:cxn modelId="{59E01C0A-DECA-48E4-9A66-D6941DDBF443}" type="presOf" srcId="{4FE2AC0F-6461-4F20-BEDD-7DD727C1D5C2}" destId="{8111E106-9351-4AB4-AEC8-96652654919F}" srcOrd="1" destOrd="0" presId="urn:microsoft.com/office/officeart/2005/8/layout/radial1"/>
    <dgm:cxn modelId="{EBBA4983-789F-4E52-A7D1-9B33DF202228}" type="presOf" srcId="{2FD3E1CB-4DDE-4F81-944C-F7FABA8F5798}" destId="{A438A99F-0439-4EFC-92B9-6A3AB7343726}" srcOrd="1" destOrd="0" presId="urn:microsoft.com/office/officeart/2005/8/layout/radial1"/>
    <dgm:cxn modelId="{D8283258-F092-42AB-8CC0-D7F920447EC3}" type="presOf" srcId="{A770688F-2467-4837-9754-1DDBE08F35EE}" destId="{951F59E6-9E16-4809-AD47-13E23E9E22BE}" srcOrd="0" destOrd="0" presId="urn:microsoft.com/office/officeart/2005/8/layout/radial1"/>
    <dgm:cxn modelId="{098739B1-4573-41CD-8823-85C07E5B2712}" srcId="{897F5AB2-691D-40F0-BF1E-6CA48D1B4B4B}" destId="{A770688F-2467-4837-9754-1DDBE08F35EE}" srcOrd="0" destOrd="0" parTransId="{C6D86FC8-B5E0-46B4-944A-994D014A83A4}" sibTransId="{B4932CCE-274D-45E7-AB7E-95835BD4F83D}"/>
    <dgm:cxn modelId="{8552BB66-FF76-434B-A1C7-108806F674C2}" type="presOf" srcId="{45162211-683D-4A1F-8253-A41BA953ED2E}" destId="{3129E1F7-3433-417E-9610-DCA33A746A6D}" srcOrd="0" destOrd="0" presId="urn:microsoft.com/office/officeart/2005/8/layout/radial1"/>
    <dgm:cxn modelId="{A632E3EF-831B-4AFE-BA21-EEDC51591241}" type="presOf" srcId="{C6D86FC8-B5E0-46B4-944A-994D014A83A4}" destId="{9B7DA047-538B-4B2D-97AB-51C482F09445}" srcOrd="1" destOrd="0" presId="urn:microsoft.com/office/officeart/2005/8/layout/radial1"/>
    <dgm:cxn modelId="{344A643A-E195-4CB4-ADFE-F7559E4D3E1E}" srcId="{897F5AB2-691D-40F0-BF1E-6CA48D1B4B4B}" destId="{45162211-683D-4A1F-8253-A41BA953ED2E}" srcOrd="2" destOrd="0" parTransId="{2FD3E1CB-4DDE-4F81-944C-F7FABA8F5798}" sibTransId="{82923266-57E9-490A-BECD-C75E1CA8706D}"/>
    <dgm:cxn modelId="{5B4D6134-4CBC-46BA-8FE2-9A617400F313}" type="presOf" srcId="{08E4EF0D-25EF-4B1D-A813-50EFD7322B17}" destId="{EDE960B7-3805-45FA-89BE-F492D92BEE89}" srcOrd="0" destOrd="0" presId="urn:microsoft.com/office/officeart/2005/8/layout/radial1"/>
    <dgm:cxn modelId="{0C447814-9BAA-4903-B3AB-91C2A17E901F}" srcId="{8B7F9FC3-0110-4500-BC0D-D76969110A69}" destId="{897F5AB2-691D-40F0-BF1E-6CA48D1B4B4B}" srcOrd="0" destOrd="0" parTransId="{03C037E4-94C2-4ECC-B91C-A07617C1F70F}" sibTransId="{C9484C9F-A6F8-4D28-8940-A8996BB30A62}"/>
    <dgm:cxn modelId="{04F72CEF-8B2D-4EFC-B710-8D2DDDEBB9A2}" type="presParOf" srcId="{87199CA2-D408-42C5-8E00-9EBDA2A99F9D}" destId="{7E217B1A-A56D-4975-8211-579A83717A28}" srcOrd="0" destOrd="0" presId="urn:microsoft.com/office/officeart/2005/8/layout/radial1"/>
    <dgm:cxn modelId="{C809EFD3-6896-4B56-9FA6-D1ED7E6B837B}" type="presParOf" srcId="{87199CA2-D408-42C5-8E00-9EBDA2A99F9D}" destId="{94DAEA4E-F1D4-4EE4-A8B2-3B7F6A3C5945}" srcOrd="1" destOrd="0" presId="urn:microsoft.com/office/officeart/2005/8/layout/radial1"/>
    <dgm:cxn modelId="{EB504C18-0BCA-44B5-B170-C522EC37F551}" type="presParOf" srcId="{94DAEA4E-F1D4-4EE4-A8B2-3B7F6A3C5945}" destId="{9B7DA047-538B-4B2D-97AB-51C482F09445}" srcOrd="0" destOrd="0" presId="urn:microsoft.com/office/officeart/2005/8/layout/radial1"/>
    <dgm:cxn modelId="{8400CA0A-DC6F-4352-ADBD-2F889712CB7A}" type="presParOf" srcId="{87199CA2-D408-42C5-8E00-9EBDA2A99F9D}" destId="{951F59E6-9E16-4809-AD47-13E23E9E22BE}" srcOrd="2" destOrd="0" presId="urn:microsoft.com/office/officeart/2005/8/layout/radial1"/>
    <dgm:cxn modelId="{3A259083-BAD6-4952-9158-141819CF58C0}" type="presParOf" srcId="{87199CA2-D408-42C5-8E00-9EBDA2A99F9D}" destId="{D6571B6D-30D0-44B6-911F-8793B54C2FD4}" srcOrd="3" destOrd="0" presId="urn:microsoft.com/office/officeart/2005/8/layout/radial1"/>
    <dgm:cxn modelId="{03BB1A9F-E53E-455B-9631-EC309A00D341}" type="presParOf" srcId="{D6571B6D-30D0-44B6-911F-8793B54C2FD4}" destId="{8111E106-9351-4AB4-AEC8-96652654919F}" srcOrd="0" destOrd="0" presId="urn:microsoft.com/office/officeart/2005/8/layout/radial1"/>
    <dgm:cxn modelId="{730CC11D-9FF9-4CAC-B5E2-237249DA1990}" type="presParOf" srcId="{87199CA2-D408-42C5-8E00-9EBDA2A99F9D}" destId="{EDE960B7-3805-45FA-89BE-F492D92BEE89}" srcOrd="4" destOrd="0" presId="urn:microsoft.com/office/officeart/2005/8/layout/radial1"/>
    <dgm:cxn modelId="{87867826-B40A-484B-9968-BE8D19928774}" type="presParOf" srcId="{87199CA2-D408-42C5-8E00-9EBDA2A99F9D}" destId="{8501F2A3-5F33-4A37-9260-A0A48653D4AE}" srcOrd="5" destOrd="0" presId="urn:microsoft.com/office/officeart/2005/8/layout/radial1"/>
    <dgm:cxn modelId="{0CBAA331-2BE6-47C9-906D-CABA32B413C8}" type="presParOf" srcId="{8501F2A3-5F33-4A37-9260-A0A48653D4AE}" destId="{A438A99F-0439-4EFC-92B9-6A3AB7343726}" srcOrd="0" destOrd="0" presId="urn:microsoft.com/office/officeart/2005/8/layout/radial1"/>
    <dgm:cxn modelId="{35C64691-A88D-42AF-A3BD-CBBD31BFF3BF}" type="presParOf" srcId="{87199CA2-D408-42C5-8E00-9EBDA2A99F9D}" destId="{3129E1F7-3433-417E-9610-DCA33A746A6D}" srcOrd="6" destOrd="0" presId="urn:microsoft.com/office/officeart/2005/8/layout/radial1"/>
  </dgm:cxnLst>
  <dgm:bg>
    <a:solidFill>
      <a:schemeClr val="bg1">
        <a:lumMod val="85000"/>
        <a:alpha val="85000"/>
      </a:schemeClr>
    </a:solidFill>
    <a:effectLst>
      <a:softEdge rad="317500"/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FFC70E-72F7-49F8-A3C8-2B74E4342452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8D71A85-26FF-4325-B2C8-4B48FF1A8599}">
      <dgm:prSet phldrT="[Testo]"/>
      <dgm:spPr/>
      <dgm:t>
        <a:bodyPr/>
        <a:lstStyle/>
        <a:p>
          <a:r>
            <a:rPr lang="en-US" dirty="0" smtClean="0">
              <a:solidFill>
                <a:srgbClr val="CC3300"/>
              </a:solidFill>
            </a:rPr>
            <a:t>2015</a:t>
          </a:r>
          <a:endParaRPr lang="en-US" dirty="0">
            <a:solidFill>
              <a:srgbClr val="CC3300"/>
            </a:solidFill>
          </a:endParaRPr>
        </a:p>
      </dgm:t>
    </dgm:pt>
    <dgm:pt modelId="{7024AF5E-5F8E-4713-9AB1-1E6754775376}" type="parTrans" cxnId="{E232680C-978F-4004-840D-5776EC705D12}">
      <dgm:prSet/>
      <dgm:spPr/>
      <dgm:t>
        <a:bodyPr/>
        <a:lstStyle/>
        <a:p>
          <a:endParaRPr lang="en-US"/>
        </a:p>
      </dgm:t>
    </dgm:pt>
    <dgm:pt modelId="{540AE639-8E79-4720-BC9F-957B24869AE7}" type="sibTrans" cxnId="{E232680C-978F-4004-840D-5776EC705D12}">
      <dgm:prSet/>
      <dgm:spPr/>
      <dgm:t>
        <a:bodyPr/>
        <a:lstStyle/>
        <a:p>
          <a:endParaRPr lang="en-US"/>
        </a:p>
      </dgm:t>
    </dgm:pt>
    <dgm:pt modelId="{EBA148A0-401C-4C4C-B635-225D57F51F88}">
      <dgm:prSet phldrT="[Testo]" custT="1"/>
      <dgm:spPr/>
      <dgm:t>
        <a:bodyPr/>
        <a:lstStyle/>
        <a:p>
          <a:r>
            <a:rPr lang="en-US" sz="2400" dirty="0" smtClean="0">
              <a:solidFill>
                <a:srgbClr val="002060"/>
              </a:solidFill>
            </a:rPr>
            <a:t>next decade</a:t>
          </a:r>
          <a:endParaRPr lang="en-US" sz="2000" dirty="0">
            <a:solidFill>
              <a:srgbClr val="002060"/>
            </a:solidFill>
          </a:endParaRPr>
        </a:p>
      </dgm:t>
    </dgm:pt>
    <dgm:pt modelId="{9535347A-5404-43C3-B7F5-7F7FCE1A5AB5}" type="parTrans" cxnId="{A081201C-1B3E-42C9-84C6-120CB4ED2689}">
      <dgm:prSet/>
      <dgm:spPr/>
      <dgm:t>
        <a:bodyPr/>
        <a:lstStyle/>
        <a:p>
          <a:endParaRPr lang="en-US"/>
        </a:p>
      </dgm:t>
    </dgm:pt>
    <dgm:pt modelId="{E30096F5-C1BE-4537-95D7-79553EDE6BBF}" type="sibTrans" cxnId="{A081201C-1B3E-42C9-84C6-120CB4ED2689}">
      <dgm:prSet/>
      <dgm:spPr/>
      <dgm:t>
        <a:bodyPr/>
        <a:lstStyle/>
        <a:p>
          <a:endParaRPr lang="en-US"/>
        </a:p>
      </dgm:t>
    </dgm:pt>
    <dgm:pt modelId="{B6254179-6F9A-4447-B659-50C1B58D280F}">
      <dgm:prSet phldrT="[Testo]"/>
      <dgm:spPr/>
      <dgm:t>
        <a:bodyPr/>
        <a:lstStyle/>
        <a:p>
          <a:r>
            <a:rPr lang="en-US" dirty="0" smtClean="0">
              <a:solidFill>
                <a:srgbClr val="CC3300"/>
              </a:solidFill>
            </a:rPr>
            <a:t>2020</a:t>
          </a:r>
          <a:endParaRPr lang="en-US" dirty="0">
            <a:solidFill>
              <a:srgbClr val="CC3300"/>
            </a:solidFill>
          </a:endParaRPr>
        </a:p>
      </dgm:t>
    </dgm:pt>
    <dgm:pt modelId="{38316B43-17F3-46C0-9F85-96D39BE0DC05}" type="parTrans" cxnId="{DFF79208-DD21-46D2-86F8-41FD754B5C83}">
      <dgm:prSet/>
      <dgm:spPr/>
      <dgm:t>
        <a:bodyPr/>
        <a:lstStyle/>
        <a:p>
          <a:endParaRPr lang="en-US"/>
        </a:p>
      </dgm:t>
    </dgm:pt>
    <dgm:pt modelId="{32CAFB91-5350-46E1-8F79-DD1BFC15A78E}" type="sibTrans" cxnId="{DFF79208-DD21-46D2-86F8-41FD754B5C83}">
      <dgm:prSet/>
      <dgm:spPr/>
      <dgm:t>
        <a:bodyPr/>
        <a:lstStyle/>
        <a:p>
          <a:endParaRPr lang="en-US"/>
        </a:p>
      </dgm:t>
    </dgm:pt>
    <dgm:pt modelId="{D191C48E-35AD-47B2-9349-5A33199246D1}" type="pres">
      <dgm:prSet presAssocID="{4FFFC70E-72F7-49F8-A3C8-2B74E4342452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E27E9B1-BC98-4C17-8D49-C1C31F6D6B61}" type="pres">
      <dgm:prSet presAssocID="{98D71A85-26FF-4325-B2C8-4B48FF1A8599}" presName="Accent1" presStyleCnt="0"/>
      <dgm:spPr/>
    </dgm:pt>
    <dgm:pt modelId="{B34FBD2F-0C4F-478F-B03C-5CECDF8FE4F2}" type="pres">
      <dgm:prSet presAssocID="{98D71A85-26FF-4325-B2C8-4B48FF1A8599}" presName="Accent" presStyleLbl="node1" presStyleIdx="0" presStyleCnt="3"/>
      <dgm:spPr/>
    </dgm:pt>
    <dgm:pt modelId="{D5F6137A-8AC8-4BC3-8EDF-05E4099B37F8}" type="pres">
      <dgm:prSet presAssocID="{98D71A85-26FF-4325-B2C8-4B48FF1A859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ADF75551-67DE-426A-A4BF-9A3CC0C3D5DE}" type="pres">
      <dgm:prSet presAssocID="{EBA148A0-401C-4C4C-B635-225D57F51F88}" presName="Accent2" presStyleCnt="0"/>
      <dgm:spPr/>
    </dgm:pt>
    <dgm:pt modelId="{013E738B-BD06-426E-9689-800189B60403}" type="pres">
      <dgm:prSet presAssocID="{EBA148A0-401C-4C4C-B635-225D57F51F88}" presName="Accent" presStyleLbl="node1" presStyleIdx="1" presStyleCnt="3"/>
      <dgm:spPr/>
    </dgm:pt>
    <dgm:pt modelId="{8262E9C8-3B49-40C8-86BE-9E505728A529}" type="pres">
      <dgm:prSet presAssocID="{EBA148A0-401C-4C4C-B635-225D57F51F88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7ADB5-EBCD-4918-A3EE-1A7F48F527EC}" type="pres">
      <dgm:prSet presAssocID="{B6254179-6F9A-4447-B659-50C1B58D280F}" presName="Accent3" presStyleCnt="0"/>
      <dgm:spPr/>
    </dgm:pt>
    <dgm:pt modelId="{0AA521C1-2F2D-415A-9647-1CFE94A7D3ED}" type="pres">
      <dgm:prSet presAssocID="{B6254179-6F9A-4447-B659-50C1B58D280F}" presName="Accent" presStyleLbl="node1" presStyleIdx="2" presStyleCnt="3"/>
      <dgm:spPr/>
    </dgm:pt>
    <dgm:pt modelId="{2EF03F2F-2CE3-44B5-B1D6-13841CAC4E59}" type="pres">
      <dgm:prSet presAssocID="{B6254179-6F9A-4447-B659-50C1B58D280F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E232680C-978F-4004-840D-5776EC705D12}" srcId="{4FFFC70E-72F7-49F8-A3C8-2B74E4342452}" destId="{98D71A85-26FF-4325-B2C8-4B48FF1A8599}" srcOrd="0" destOrd="0" parTransId="{7024AF5E-5F8E-4713-9AB1-1E6754775376}" sibTransId="{540AE639-8E79-4720-BC9F-957B24869AE7}"/>
    <dgm:cxn modelId="{A081201C-1B3E-42C9-84C6-120CB4ED2689}" srcId="{4FFFC70E-72F7-49F8-A3C8-2B74E4342452}" destId="{EBA148A0-401C-4C4C-B635-225D57F51F88}" srcOrd="1" destOrd="0" parTransId="{9535347A-5404-43C3-B7F5-7F7FCE1A5AB5}" sibTransId="{E30096F5-C1BE-4537-95D7-79553EDE6BBF}"/>
    <dgm:cxn modelId="{F1189C3A-F1BE-4F7C-A31A-733538F67A76}" type="presOf" srcId="{4FFFC70E-72F7-49F8-A3C8-2B74E4342452}" destId="{D191C48E-35AD-47B2-9349-5A33199246D1}" srcOrd="0" destOrd="0" presId="urn:microsoft.com/office/officeart/2009/layout/CircleArrowProcess"/>
    <dgm:cxn modelId="{0740DB5A-2668-4405-83FA-C6D0F3BEE582}" type="presOf" srcId="{98D71A85-26FF-4325-B2C8-4B48FF1A8599}" destId="{D5F6137A-8AC8-4BC3-8EDF-05E4099B37F8}" srcOrd="0" destOrd="0" presId="urn:microsoft.com/office/officeart/2009/layout/CircleArrowProcess"/>
    <dgm:cxn modelId="{DF2BE1A0-6EE6-49C5-A6CD-835440227886}" type="presOf" srcId="{B6254179-6F9A-4447-B659-50C1B58D280F}" destId="{2EF03F2F-2CE3-44B5-B1D6-13841CAC4E59}" srcOrd="0" destOrd="0" presId="urn:microsoft.com/office/officeart/2009/layout/CircleArrowProcess"/>
    <dgm:cxn modelId="{DFF79208-DD21-46D2-86F8-41FD754B5C83}" srcId="{4FFFC70E-72F7-49F8-A3C8-2B74E4342452}" destId="{B6254179-6F9A-4447-B659-50C1B58D280F}" srcOrd="2" destOrd="0" parTransId="{38316B43-17F3-46C0-9F85-96D39BE0DC05}" sibTransId="{32CAFB91-5350-46E1-8F79-DD1BFC15A78E}"/>
    <dgm:cxn modelId="{7E641C67-DA3D-45A3-B5C2-75E526DD4EE5}" type="presOf" srcId="{EBA148A0-401C-4C4C-B635-225D57F51F88}" destId="{8262E9C8-3B49-40C8-86BE-9E505728A529}" srcOrd="0" destOrd="0" presId="urn:microsoft.com/office/officeart/2009/layout/CircleArrowProcess"/>
    <dgm:cxn modelId="{40658686-167F-4117-A5A6-05255224D6B3}" type="presParOf" srcId="{D191C48E-35AD-47B2-9349-5A33199246D1}" destId="{BE27E9B1-BC98-4C17-8D49-C1C31F6D6B61}" srcOrd="0" destOrd="0" presId="urn:microsoft.com/office/officeart/2009/layout/CircleArrowProcess"/>
    <dgm:cxn modelId="{4FFBE069-D7D6-4F15-8C1A-0D154A6E644F}" type="presParOf" srcId="{BE27E9B1-BC98-4C17-8D49-C1C31F6D6B61}" destId="{B34FBD2F-0C4F-478F-B03C-5CECDF8FE4F2}" srcOrd="0" destOrd="0" presId="urn:microsoft.com/office/officeart/2009/layout/CircleArrowProcess"/>
    <dgm:cxn modelId="{03176DC3-47E3-4AE7-8A28-F022698CED32}" type="presParOf" srcId="{D191C48E-35AD-47B2-9349-5A33199246D1}" destId="{D5F6137A-8AC8-4BC3-8EDF-05E4099B37F8}" srcOrd="1" destOrd="0" presId="urn:microsoft.com/office/officeart/2009/layout/CircleArrowProcess"/>
    <dgm:cxn modelId="{1448F43A-18D8-4CD7-8629-FC4712948DA3}" type="presParOf" srcId="{D191C48E-35AD-47B2-9349-5A33199246D1}" destId="{ADF75551-67DE-426A-A4BF-9A3CC0C3D5DE}" srcOrd="2" destOrd="0" presId="urn:microsoft.com/office/officeart/2009/layout/CircleArrowProcess"/>
    <dgm:cxn modelId="{CB4C3FB3-C5EB-41F5-A45B-6CD2FD8EF97D}" type="presParOf" srcId="{ADF75551-67DE-426A-A4BF-9A3CC0C3D5DE}" destId="{013E738B-BD06-426E-9689-800189B60403}" srcOrd="0" destOrd="0" presId="urn:microsoft.com/office/officeart/2009/layout/CircleArrowProcess"/>
    <dgm:cxn modelId="{7380191C-C90A-45A2-A2E2-AAC697F0E0BD}" type="presParOf" srcId="{D191C48E-35AD-47B2-9349-5A33199246D1}" destId="{8262E9C8-3B49-40C8-86BE-9E505728A529}" srcOrd="3" destOrd="0" presId="urn:microsoft.com/office/officeart/2009/layout/CircleArrowProcess"/>
    <dgm:cxn modelId="{5CB515E4-027E-4118-A7A7-A02D5CA9B64A}" type="presParOf" srcId="{D191C48E-35AD-47B2-9349-5A33199246D1}" destId="{CC07ADB5-EBCD-4918-A3EE-1A7F48F527EC}" srcOrd="4" destOrd="0" presId="urn:microsoft.com/office/officeart/2009/layout/CircleArrowProcess"/>
    <dgm:cxn modelId="{853B66AC-B61A-48A7-B182-85BCF22CD55C}" type="presParOf" srcId="{CC07ADB5-EBCD-4918-A3EE-1A7F48F527EC}" destId="{0AA521C1-2F2D-415A-9647-1CFE94A7D3ED}" srcOrd="0" destOrd="0" presId="urn:microsoft.com/office/officeart/2009/layout/CircleArrowProcess"/>
    <dgm:cxn modelId="{E4C3C77B-5050-4029-9EC4-E6A9D8F6F7FB}" type="presParOf" srcId="{D191C48E-35AD-47B2-9349-5A33199246D1}" destId="{2EF03F2F-2CE3-44B5-B1D6-13841CAC4E5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17B1A-A56D-4975-8211-579A83717A28}">
      <dsp:nvSpPr>
        <dsp:cNvPr id="0" name=""/>
        <dsp:cNvSpPr/>
      </dsp:nvSpPr>
      <dsp:spPr>
        <a:xfrm>
          <a:off x="2360414" y="1791746"/>
          <a:ext cx="1375171" cy="13751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Expert Knowledge</a:t>
          </a:r>
          <a:endParaRPr lang="en-US" sz="1500" kern="1200" dirty="0"/>
        </a:p>
      </dsp:txBody>
      <dsp:txXfrm>
        <a:off x="2561803" y="1993135"/>
        <a:ext cx="972393" cy="972393"/>
      </dsp:txXfrm>
    </dsp:sp>
    <dsp:sp modelId="{94DAEA4E-F1D4-4EE4-A8B2-3B7F6A3C5945}">
      <dsp:nvSpPr>
        <dsp:cNvPr id="0" name=""/>
        <dsp:cNvSpPr/>
      </dsp:nvSpPr>
      <dsp:spPr>
        <a:xfrm rot="16200000">
          <a:off x="2840920" y="1564364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037646" y="1574313"/>
        <a:ext cx="20707" cy="20707"/>
      </dsp:txXfrm>
    </dsp:sp>
    <dsp:sp modelId="{951F59E6-9E16-4809-AD47-13E23E9E22BE}">
      <dsp:nvSpPr>
        <dsp:cNvPr id="0" name=""/>
        <dsp:cNvSpPr/>
      </dsp:nvSpPr>
      <dsp:spPr>
        <a:xfrm>
          <a:off x="2360414" y="2415"/>
          <a:ext cx="1375171" cy="1375171"/>
        </a:xfrm>
        <a:prstGeom prst="ellipse">
          <a:avLst/>
        </a:prstGeom>
        <a:solidFill>
          <a:srgbClr val="C000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Models</a:t>
          </a:r>
          <a:endParaRPr lang="en-US" sz="1700" kern="1200" dirty="0"/>
        </a:p>
      </dsp:txBody>
      <dsp:txXfrm>
        <a:off x="2561803" y="203804"/>
        <a:ext cx="972393" cy="972393"/>
      </dsp:txXfrm>
    </dsp:sp>
    <dsp:sp modelId="{D6571B6D-30D0-44B6-911F-8793B54C2FD4}">
      <dsp:nvSpPr>
        <dsp:cNvPr id="0" name=""/>
        <dsp:cNvSpPr/>
      </dsp:nvSpPr>
      <dsp:spPr>
        <a:xfrm rot="1800000">
          <a:off x="3615723" y="2906362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812449" y="2916311"/>
        <a:ext cx="20707" cy="20707"/>
      </dsp:txXfrm>
    </dsp:sp>
    <dsp:sp modelId="{EDE960B7-3805-45FA-89BE-F492D92BEE89}">
      <dsp:nvSpPr>
        <dsp:cNvPr id="0" name=""/>
        <dsp:cNvSpPr/>
      </dsp:nvSpPr>
      <dsp:spPr>
        <a:xfrm>
          <a:off x="3910020" y="2686412"/>
          <a:ext cx="1375171" cy="1375171"/>
        </a:xfrm>
        <a:prstGeom prst="ellipse">
          <a:avLst/>
        </a:prstGeom>
        <a:solidFill>
          <a:srgbClr val="FF660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Socio-economic Data</a:t>
          </a:r>
          <a:endParaRPr lang="en-US" sz="1700" kern="1200" dirty="0"/>
        </a:p>
      </dsp:txBody>
      <dsp:txXfrm>
        <a:off x="4111409" y="2887801"/>
        <a:ext cx="972393" cy="972393"/>
      </dsp:txXfrm>
    </dsp:sp>
    <dsp:sp modelId="{8501F2A3-5F33-4A37-9260-A0A48653D4AE}">
      <dsp:nvSpPr>
        <dsp:cNvPr id="0" name=""/>
        <dsp:cNvSpPr/>
      </dsp:nvSpPr>
      <dsp:spPr>
        <a:xfrm rot="9000000">
          <a:off x="2066117" y="2906362"/>
          <a:ext cx="414159" cy="40605"/>
        </a:xfrm>
        <a:custGeom>
          <a:avLst/>
          <a:gdLst/>
          <a:ahLst/>
          <a:cxnLst/>
          <a:rect l="0" t="0" r="0" b="0"/>
          <a:pathLst>
            <a:path>
              <a:moveTo>
                <a:pt x="0" y="20302"/>
              </a:moveTo>
              <a:lnTo>
                <a:pt x="414159" y="20302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25400" prstMaterial="plastic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2262843" y="2916311"/>
        <a:ext cx="20707" cy="20707"/>
      </dsp:txXfrm>
    </dsp:sp>
    <dsp:sp modelId="{3129E1F7-3433-417E-9610-DCA33A746A6D}">
      <dsp:nvSpPr>
        <dsp:cNvPr id="0" name=""/>
        <dsp:cNvSpPr/>
      </dsp:nvSpPr>
      <dsp:spPr>
        <a:xfrm>
          <a:off x="810808" y="2686412"/>
          <a:ext cx="1375171" cy="1375171"/>
        </a:xfrm>
        <a:prstGeom prst="ellipse">
          <a:avLst/>
        </a:prstGeom>
        <a:solidFill>
          <a:srgbClr val="00B05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EO Data</a:t>
          </a:r>
          <a:endParaRPr lang="en-US" sz="1700" kern="1200" dirty="0"/>
        </a:p>
      </dsp:txBody>
      <dsp:txXfrm>
        <a:off x="1012197" y="2887801"/>
        <a:ext cx="972393" cy="972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4FBD2F-0C4F-478F-B03C-5CECDF8FE4F2}">
      <dsp:nvSpPr>
        <dsp:cNvPr id="0" name=""/>
        <dsp:cNvSpPr/>
      </dsp:nvSpPr>
      <dsp:spPr>
        <a:xfrm>
          <a:off x="2581897" y="0"/>
          <a:ext cx="2364169" cy="236452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98000"/>
                <a:lumMod val="102000"/>
              </a:schemeClr>
              <a:schemeClr val="accent5">
                <a:hueOff val="0"/>
                <a:satOff val="0"/>
                <a:lumOff val="0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F6137A-8AC8-4BC3-8EDF-05E4099B37F8}">
      <dsp:nvSpPr>
        <dsp:cNvPr id="0" name=""/>
        <dsp:cNvSpPr/>
      </dsp:nvSpPr>
      <dsp:spPr>
        <a:xfrm>
          <a:off x="3104456" y="853666"/>
          <a:ext cx="1313723" cy="65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rgbClr val="CC3300"/>
              </a:solidFill>
            </a:rPr>
            <a:t>2015</a:t>
          </a:r>
          <a:endParaRPr lang="en-US" sz="4200" kern="1200" dirty="0">
            <a:solidFill>
              <a:srgbClr val="CC3300"/>
            </a:solidFill>
          </a:endParaRPr>
        </a:p>
      </dsp:txBody>
      <dsp:txXfrm>
        <a:off x="3104456" y="853666"/>
        <a:ext cx="1313723" cy="656704"/>
      </dsp:txXfrm>
    </dsp:sp>
    <dsp:sp modelId="{013E738B-BD06-426E-9689-800189B60403}">
      <dsp:nvSpPr>
        <dsp:cNvPr id="0" name=""/>
        <dsp:cNvSpPr/>
      </dsp:nvSpPr>
      <dsp:spPr>
        <a:xfrm>
          <a:off x="1925258" y="1358597"/>
          <a:ext cx="2364169" cy="236452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187884"/>
                <a:satOff val="18001"/>
                <a:lumOff val="4411"/>
                <a:alphaOff val="0"/>
                <a:tint val="98000"/>
                <a:lumMod val="102000"/>
              </a:schemeClr>
              <a:schemeClr val="accent5">
                <a:hueOff val="187884"/>
                <a:satOff val="18001"/>
                <a:lumOff val="4411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62E9C8-3B49-40C8-86BE-9E505728A529}">
      <dsp:nvSpPr>
        <dsp:cNvPr id="0" name=""/>
        <dsp:cNvSpPr/>
      </dsp:nvSpPr>
      <dsp:spPr>
        <a:xfrm>
          <a:off x="2450481" y="2220122"/>
          <a:ext cx="1313723" cy="65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next decade</a:t>
          </a:r>
          <a:endParaRPr lang="en-US" sz="2000" kern="1200" dirty="0">
            <a:solidFill>
              <a:srgbClr val="002060"/>
            </a:solidFill>
          </a:endParaRPr>
        </a:p>
      </dsp:txBody>
      <dsp:txXfrm>
        <a:off x="2450481" y="2220122"/>
        <a:ext cx="1313723" cy="656704"/>
      </dsp:txXfrm>
    </dsp:sp>
    <dsp:sp modelId="{0AA521C1-2F2D-415A-9647-1CFE94A7D3ED}">
      <dsp:nvSpPr>
        <dsp:cNvPr id="0" name=""/>
        <dsp:cNvSpPr/>
      </dsp:nvSpPr>
      <dsp:spPr>
        <a:xfrm>
          <a:off x="2750164" y="2879774"/>
          <a:ext cx="2031187" cy="2032001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blipFill rotWithShape="0">
          <a:blip xmlns:r="http://schemas.openxmlformats.org/officeDocument/2006/relationships" r:embed="rId1">
            <a:duotone>
              <a:schemeClr val="accent5">
                <a:hueOff val="375767"/>
                <a:satOff val="36001"/>
                <a:lumOff val="8823"/>
                <a:alphaOff val="0"/>
                <a:tint val="98000"/>
                <a:lumMod val="102000"/>
              </a:schemeClr>
              <a:schemeClr val="accent5">
                <a:hueOff val="375767"/>
                <a:satOff val="36001"/>
                <a:lumOff val="8823"/>
                <a:alphaOff val="0"/>
                <a:shade val="98000"/>
                <a:lumMod val="98000"/>
              </a:schemeClr>
            </a:duotone>
          </a:blip>
          <a:tile tx="0" ty="0" sx="100000" sy="100000" flip="none" algn="tl"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F03F2F-2CE3-44B5-B1D6-13841CAC4E59}">
      <dsp:nvSpPr>
        <dsp:cNvPr id="0" name=""/>
        <dsp:cNvSpPr/>
      </dsp:nvSpPr>
      <dsp:spPr>
        <a:xfrm>
          <a:off x="3107564" y="3588543"/>
          <a:ext cx="1313723" cy="6567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200" kern="1200" dirty="0" smtClean="0">
              <a:solidFill>
                <a:srgbClr val="CC3300"/>
              </a:solidFill>
            </a:rPr>
            <a:t>2020</a:t>
          </a:r>
          <a:endParaRPr lang="en-US" sz="4200" kern="1200" dirty="0">
            <a:solidFill>
              <a:srgbClr val="CC3300"/>
            </a:solidFill>
          </a:endParaRPr>
        </a:p>
      </dsp:txBody>
      <dsp:txXfrm>
        <a:off x="3107564" y="3588543"/>
        <a:ext cx="1313723" cy="656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A3C49-D6BD-403D-8A7A-91FAD9E6DC5B}" type="datetimeFigureOut">
              <a:rPr lang="en-US" smtClean="0"/>
              <a:t>20-Mar-15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37875-794B-4115-B45B-97B6590EE4B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5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ea typeface="MS PGothic" panose="020B0600070205080204" pitchFamily="34" charset="-128"/>
              </a:rPr>
              <a:t>Added GEOSS Clearinghouse, IDN, and CWIC, moved NOAA, added JAXA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017890-9FF8-4956-B3B9-BE6C350FFE7B}" type="slidenum">
              <a:rPr lang="en-ZA" altLang="ja-JP" sz="1200" b="0" u="non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7</a:t>
            </a:fld>
            <a:endParaRPr lang="en-ZA" altLang="ja-JP" sz="1200" b="0" u="none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08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smtClean="0">
                <a:ea typeface="MS PGothic" panose="020B0600070205080204" pitchFamily="34" charset="-128"/>
              </a:rPr>
              <a:t>Added GEOSS Clearinghouse, IDN, and CWIC, moved NOAA, added JAXA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2"/>
                </a:solidFill>
                <a:latin typeface="Tahom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1017890-9FF8-4956-B3B9-BE6C350FFE7B}" type="slidenum">
              <a:rPr lang="en-ZA" altLang="ja-JP" sz="1200" b="0" u="none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9</a:t>
            </a:fld>
            <a:endParaRPr lang="en-ZA" altLang="ja-JP" sz="1200" b="0" u="none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774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C32930-7276-495C-BEE2-1FC2C1D8AD96}" type="slidenum">
              <a:rPr lang="en-ZA" altLang="en-US">
                <a:solidFill>
                  <a:srgbClr val="000000"/>
                </a:solidFill>
              </a:rPr>
              <a:pPr/>
              <a:t>16</a:t>
            </a:fld>
            <a:endParaRPr lang="en-ZA" altLang="en-US">
              <a:solidFill>
                <a:srgbClr val="000000"/>
              </a:solidFill>
            </a:endParaRPr>
          </a:p>
        </p:txBody>
      </p:sp>
      <p:sp>
        <p:nvSpPr>
          <p:cNvPr id="4019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588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229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0140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0743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046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02F91F-262A-47E6-BF12-AF9E0094146D}" type="slidenum">
              <a:rPr lang="en-US" sz="1100" b="1" smtClean="0">
                <a:solidFill>
                  <a:srgbClr val="000000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1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341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0" y="4920792"/>
            <a:ext cx="9144000" cy="193720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400" dirty="0">
              <a:solidFill>
                <a:srgbClr val="99CB38">
                  <a:lumMod val="40000"/>
                  <a:lumOff val="60000"/>
                </a:srgbClr>
              </a:solidFill>
            </a:endParaRPr>
          </a:p>
        </p:txBody>
      </p:sp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5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3" name="CasellaDiTesto 12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319362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5" name="CasellaDiTesto 14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49619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8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IT Advancements and the Next Ten Years of GEOSS,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Washington DC, February 10, 2015</a:t>
            </a: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3" name="CasellaDiTesto 12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1343556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6732328" y="446089"/>
            <a:ext cx="2411671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28486" y="586171"/>
            <a:ext cx="1701800" cy="513479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04584" y="5915887"/>
            <a:ext cx="796616" cy="490599"/>
          </a:xfrm>
        </p:spPr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9" name="CasellaDiTesto 18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133050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2" name="Rettangolo 11"/>
          <p:cNvSpPr/>
          <p:nvPr userDrawn="1"/>
        </p:nvSpPr>
        <p:spPr>
          <a:xfrm>
            <a:off x="107504" y="116632"/>
            <a:ext cx="29523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7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667E78F2-87E8-484B-B49A-A89220131029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6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A5F0D9AA-8087-4051-A4C7-39B25A302A74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378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CCDB172C-8B08-498E-9BD1-D700E41AA8C7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646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93688" y="1638300"/>
            <a:ext cx="4276725" cy="47720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722813" y="1638300"/>
            <a:ext cx="4276725" cy="47720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0EEEFD20-9672-46A9-A2F5-5071AD1C91BB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39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885361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945" y="2222287"/>
            <a:ext cx="8541958" cy="363651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136139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4377A3D0-BA52-4BFF-A648-339DDC61A452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56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2ED7A531-18A7-4AE4-9372-6F8CA5A2EBC3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760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2802BCCF-7F6A-4321-BC93-4583CE573FF4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4012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2AC42525-FADE-4652-BD5D-93114498658A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45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B56E4167-84B0-4DC5-B7FD-D169CF6CCA58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983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D90B6C6F-0C59-4F53-9F5F-9EDA93DCA929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852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1650" y="950913"/>
            <a:ext cx="2185988" cy="545941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293688" y="950913"/>
            <a:ext cx="6405562" cy="545941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98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altLang="en-US">
                <a:solidFill>
                  <a:srgbClr val="000098"/>
                </a:solidFill>
              </a:rPr>
              <a:t>slide </a:t>
            </a:r>
            <a:fld id="{306E74D1-8D3F-459E-9B50-66F2B17FA6C7}" type="slidenum">
              <a:rPr lang="en-GB" altLang="en-US">
                <a:solidFill>
                  <a:srgbClr val="000098"/>
                </a:solidFill>
              </a:rPr>
              <a:pPr/>
              <a:t>‹N›</a:t>
            </a:fld>
            <a:endParaRPr lang="en-GB" altLang="en-US">
              <a:solidFill>
                <a:srgbClr val="00009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89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91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251520" y="6515471"/>
            <a:ext cx="2164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000000"/>
                </a:solidFill>
              </a:rPr>
              <a:t>From Data to Knowledge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7164288" y="6510653"/>
            <a:ext cx="1800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2292542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23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4" name="CasellaDiTesto 13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2497261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24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163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75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4519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58278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190952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31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0292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0292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3810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3810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5500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2" name="Rettangolo 11"/>
          <p:cNvSpPr/>
          <p:nvPr userDrawn="1"/>
        </p:nvSpPr>
        <p:spPr>
          <a:xfrm>
            <a:off x="107504" y="116632"/>
            <a:ext cx="295232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6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4" name="CasellaDiTesto 13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2159559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48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192306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2" name="CasellaDiTesto 11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776746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1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437220" y="314108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20" y="330050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220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04584" y="5915887"/>
            <a:ext cx="796616" cy="490599"/>
          </a:xfrm>
        </p:spPr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defPPr>
              <a:defRPr lang="it-IT"/>
            </a:defPPr>
            <a:lvl1pPr marL="0" algn="r" defTabSz="4572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  <p:sp>
        <p:nvSpPr>
          <p:cNvPr id="15" name="Date Placeholder 3"/>
          <p:cNvSpPr txBox="1">
            <a:spLocks/>
          </p:cNvSpPr>
          <p:nvPr userDrawn="1"/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05455D5-AD0A-7044-BB98-0982BC8DE1CB}" type="datetimeFigureOut">
              <a:rPr lang="it-IT" smtClean="0">
                <a:solidFill>
                  <a:prstClr val="white"/>
                </a:solidFill>
              </a:rPr>
              <a:pPr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 userDrawn="1"/>
        </p:nvSpPr>
        <p:spPr>
          <a:xfrm>
            <a:off x="0" y="6041361"/>
            <a:ext cx="9144000" cy="81663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4th GEOSS Science and Technology Stakeholder Workshop,</a:t>
            </a:r>
          </a:p>
          <a:p>
            <a:pPr algn="ctr" defTabSz="457200"/>
            <a:r>
              <a:rPr lang="en-US" sz="1400" dirty="0" smtClean="0">
                <a:solidFill>
                  <a:srgbClr val="99CB38">
                    <a:lumMod val="40000"/>
                    <a:lumOff val="60000"/>
                  </a:srgbClr>
                </a:solidFill>
              </a:rPr>
              <a:t>March 24-26, 2015, Norfolk, VA, USA</a:t>
            </a:r>
          </a:p>
        </p:txBody>
      </p:sp>
      <p:pic>
        <p:nvPicPr>
          <p:cNvPr id="17" name="Immagin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45" y="6250087"/>
            <a:ext cx="1292746" cy="399185"/>
          </a:xfrm>
          <a:prstGeom prst="rect">
            <a:avLst/>
          </a:prstGeom>
        </p:spPr>
      </p:pic>
      <p:sp>
        <p:nvSpPr>
          <p:cNvPr id="18" name="CasellaDiTesto 17"/>
          <p:cNvSpPr txBox="1"/>
          <p:nvPr userDrawn="1"/>
        </p:nvSpPr>
        <p:spPr>
          <a:xfrm>
            <a:off x="7315460" y="6463576"/>
            <a:ext cx="1688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white"/>
                </a:solidFill>
              </a:rPr>
              <a:t>stefano.nativi@cnr.it</a:t>
            </a:r>
          </a:p>
        </p:txBody>
      </p:sp>
    </p:spTree>
    <p:extLst>
      <p:ext uri="{BB962C8B-B14F-4D97-AF65-F5344CB8AC3E}">
        <p14:creationId xmlns:p14="http://schemas.microsoft.com/office/powerpoint/2010/main" val="1042460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605455D5-AD0A-7044-BB98-0982BC8DE1CB}" type="datetimeFigureOut">
              <a:rPr lang="it-IT">
                <a:solidFill>
                  <a:prstClr val="white"/>
                </a:solidFill>
              </a:rPr>
              <a:pPr defTabSz="457200"/>
              <a:t>20/03/2015</a:t>
            </a:fld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EB632B90-26A2-C94C-82BF-87A24744036B}" type="slidenum">
              <a:rPr lang="en-GB" smtClean="0">
                <a:solidFill>
                  <a:srgbClr val="99CB38"/>
                </a:solidFill>
              </a:rPr>
              <a:pPr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1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dirty="0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9877" y="1839854"/>
            <a:ext cx="7674124" cy="401894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pPr defTabSz="457200"/>
            <a:fld id="{EB632B90-26A2-C94C-82BF-87A24744036B}" type="slidenum">
              <a:rPr lang="en-GB" smtClean="0">
                <a:solidFill>
                  <a:srgbClr val="99CB38"/>
                </a:solidFill>
              </a:rPr>
              <a:pPr defTabSz="457200"/>
              <a:t>‹N›</a:t>
            </a:fld>
            <a:endParaRPr lang="en-GB">
              <a:solidFill>
                <a:srgbClr val="99CB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203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2">
              <a:lumMod val="10000"/>
            </a:schemeClr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8450" y="950913"/>
            <a:ext cx="8739188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3688" y="1638300"/>
            <a:ext cx="870585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80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9088" y="6500813"/>
            <a:ext cx="223361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800" b="0" u="none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srgbClr val="000098"/>
              </a:solidFill>
            </a:endParaRPr>
          </a:p>
        </p:txBody>
      </p:sp>
      <p:sp>
        <p:nvSpPr>
          <p:cNvPr id="180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65463" y="6500813"/>
            <a:ext cx="345122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0" u="none">
                <a:solidFill>
                  <a:schemeClr val="tx1"/>
                </a:solidFill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98"/>
                </a:solidFill>
              </a:rPr>
              <a:t>© GEO Secretariat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37388" y="6500813"/>
            <a:ext cx="19050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b="0" u="none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mtClean="0">
                <a:solidFill>
                  <a:srgbClr val="000098"/>
                </a:solidFill>
              </a:rPr>
              <a:t>slide </a:t>
            </a:r>
            <a:fld id="{22EE8ABA-2069-409C-8864-B8C6F8530EC7}" type="slidenum">
              <a:rPr lang="en-GB" altLang="en-US" smtClean="0">
                <a:solidFill>
                  <a:srgbClr val="000098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GB" altLang="en-US" smtClean="0">
              <a:solidFill>
                <a:srgbClr val="000098"/>
              </a:solidFill>
            </a:endParaRPr>
          </a:p>
        </p:txBody>
      </p:sp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267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9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409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240965" name="Picture 5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09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5FAA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26" Type="http://schemas.openxmlformats.org/officeDocument/2006/relationships/image" Target="../media/image65.png"/><Relationship Id="rId3" Type="http://schemas.openxmlformats.org/officeDocument/2006/relationships/image" Target="../media/image78.png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5" Type="http://schemas.openxmlformats.org/officeDocument/2006/relationships/image" Target="../media/image64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20" Type="http://schemas.openxmlformats.org/officeDocument/2006/relationships/image" Target="../media/image95.png"/><Relationship Id="rId29" Type="http://schemas.openxmlformats.org/officeDocument/2006/relationships/image" Target="../media/image10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24" Type="http://schemas.openxmlformats.org/officeDocument/2006/relationships/image" Target="../media/image62.png"/><Relationship Id="rId32" Type="http://schemas.openxmlformats.org/officeDocument/2006/relationships/image" Target="../media/image103.jpe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28" Type="http://schemas.openxmlformats.org/officeDocument/2006/relationships/image" Target="../media/image99.jpg"/><Relationship Id="rId10" Type="http://schemas.openxmlformats.org/officeDocument/2006/relationships/image" Target="../media/image85.png"/><Relationship Id="rId19" Type="http://schemas.openxmlformats.org/officeDocument/2006/relationships/image" Target="../media/image94.png"/><Relationship Id="rId31" Type="http://schemas.openxmlformats.org/officeDocument/2006/relationships/image" Target="../media/image102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Relationship Id="rId22" Type="http://schemas.openxmlformats.org/officeDocument/2006/relationships/image" Target="../media/image97.png"/><Relationship Id="rId27" Type="http://schemas.openxmlformats.org/officeDocument/2006/relationships/image" Target="../media/image66.png"/><Relationship Id="rId30" Type="http://schemas.openxmlformats.org/officeDocument/2006/relationships/image" Target="../media/image10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20.png"/><Relationship Id="rId18" Type="http://schemas.openxmlformats.org/officeDocument/2006/relationships/image" Target="../media/image19.png"/><Relationship Id="rId3" Type="http://schemas.openxmlformats.org/officeDocument/2006/relationships/image" Target="../media/image112.png"/><Relationship Id="rId21" Type="http://schemas.openxmlformats.org/officeDocument/2006/relationships/image" Target="../media/image103.jpeg"/><Relationship Id="rId7" Type="http://schemas.openxmlformats.org/officeDocument/2006/relationships/image" Target="../media/image115.png"/><Relationship Id="rId12" Type="http://schemas.openxmlformats.org/officeDocument/2006/relationships/image" Target="../media/image119.png"/><Relationship Id="rId17" Type="http://schemas.openxmlformats.org/officeDocument/2006/relationships/image" Target="../media/image123.png"/><Relationship Id="rId2" Type="http://schemas.openxmlformats.org/officeDocument/2006/relationships/image" Target="../media/image111.png"/><Relationship Id="rId16" Type="http://schemas.openxmlformats.org/officeDocument/2006/relationships/image" Target="../media/image99.jp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18.png"/><Relationship Id="rId24" Type="http://schemas.openxmlformats.org/officeDocument/2006/relationships/image" Target="../media/image126.png"/><Relationship Id="rId5" Type="http://schemas.openxmlformats.org/officeDocument/2006/relationships/image" Target="../media/image114.png"/><Relationship Id="rId15" Type="http://schemas.openxmlformats.org/officeDocument/2006/relationships/image" Target="../media/image122.png"/><Relationship Id="rId23" Type="http://schemas.openxmlformats.org/officeDocument/2006/relationships/image" Target="../media/image100.png"/><Relationship Id="rId10" Type="http://schemas.openxmlformats.org/officeDocument/2006/relationships/image" Target="../media/image117.png"/><Relationship Id="rId19" Type="http://schemas.openxmlformats.org/officeDocument/2006/relationships/image" Target="../media/image124.png"/><Relationship Id="rId4" Type="http://schemas.openxmlformats.org/officeDocument/2006/relationships/image" Target="../media/image113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0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3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132.png"/><Relationship Id="rId7" Type="http://schemas.openxmlformats.org/officeDocument/2006/relationships/image" Target="../media/image134.pn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3.png"/><Relationship Id="rId15" Type="http://schemas.microsoft.com/office/2007/relationships/hdphoto" Target="../media/hdphoto6.wdp"/><Relationship Id="rId10" Type="http://schemas.openxmlformats.org/officeDocument/2006/relationships/image" Target="../media/image136.png"/><Relationship Id="rId4" Type="http://schemas.microsoft.com/office/2007/relationships/hdphoto" Target="../media/hdphoto1.wdp"/><Relationship Id="rId9" Type="http://schemas.openxmlformats.org/officeDocument/2006/relationships/image" Target="../media/image135.png"/><Relationship Id="rId14" Type="http://schemas.openxmlformats.org/officeDocument/2006/relationships/image" Target="../media/image1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5.png"/><Relationship Id="rId4" Type="http://schemas.openxmlformats.org/officeDocument/2006/relationships/image" Target="../media/image1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3.png"/><Relationship Id="rId5" Type="http://schemas.openxmlformats.org/officeDocument/2006/relationships/image" Target="../media/image141.png"/><Relationship Id="rId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49.jpeg"/><Relationship Id="rId18" Type="http://schemas.openxmlformats.org/officeDocument/2006/relationships/image" Target="../media/image152.png"/><Relationship Id="rId3" Type="http://schemas.openxmlformats.org/officeDocument/2006/relationships/image" Target="../media/image145.jpg"/><Relationship Id="rId7" Type="http://schemas.openxmlformats.org/officeDocument/2006/relationships/image" Target="../media/image142.png"/><Relationship Id="rId12" Type="http://schemas.openxmlformats.org/officeDocument/2006/relationships/image" Target="../media/image148.png"/><Relationship Id="rId17" Type="http://schemas.microsoft.com/office/2007/relationships/hdphoto" Target="../media/hdphoto9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3.png"/><Relationship Id="rId11" Type="http://schemas.openxmlformats.org/officeDocument/2006/relationships/image" Target="../media/image144.jpg"/><Relationship Id="rId5" Type="http://schemas.openxmlformats.org/officeDocument/2006/relationships/image" Target="../media/image141.png"/><Relationship Id="rId15" Type="http://schemas.microsoft.com/office/2007/relationships/hdphoto" Target="../media/hdphoto8.wdp"/><Relationship Id="rId10" Type="http://schemas.openxmlformats.org/officeDocument/2006/relationships/image" Target="../media/image147.jpeg"/><Relationship Id="rId19" Type="http://schemas.microsoft.com/office/2007/relationships/hdphoto" Target="../media/hdphoto10.wdp"/><Relationship Id="rId4" Type="http://schemas.openxmlformats.org/officeDocument/2006/relationships/image" Target="../media/image135.png"/><Relationship Id="rId9" Type="http://schemas.microsoft.com/office/2007/relationships/hdphoto" Target="../media/hdphoto7.wdp"/><Relationship Id="rId1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42.png"/><Relationship Id="rId3" Type="http://schemas.openxmlformats.org/officeDocument/2006/relationships/image" Target="../media/image149.jpeg"/><Relationship Id="rId7" Type="http://schemas.microsoft.com/office/2007/relationships/hdphoto" Target="../media/hdphoto9.wdp"/><Relationship Id="rId12" Type="http://schemas.openxmlformats.org/officeDocument/2006/relationships/image" Target="../media/image143.png"/><Relationship Id="rId17" Type="http://schemas.openxmlformats.org/officeDocument/2006/relationships/image" Target="../media/image154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1.png"/><Relationship Id="rId11" Type="http://schemas.openxmlformats.org/officeDocument/2006/relationships/image" Target="../media/image141.png"/><Relationship Id="rId5" Type="http://schemas.microsoft.com/office/2007/relationships/hdphoto" Target="../media/hdphoto8.wdp"/><Relationship Id="rId15" Type="http://schemas.openxmlformats.org/officeDocument/2006/relationships/image" Target="../media/image148.png"/><Relationship Id="rId10" Type="http://schemas.openxmlformats.org/officeDocument/2006/relationships/image" Target="../media/image135.png"/><Relationship Id="rId4" Type="http://schemas.openxmlformats.org/officeDocument/2006/relationships/image" Target="../media/image150.png"/><Relationship Id="rId9" Type="http://schemas.microsoft.com/office/2007/relationships/hdphoto" Target="../media/hdphoto10.wdp"/><Relationship Id="rId14" Type="http://schemas.openxmlformats.org/officeDocument/2006/relationships/image" Target="../media/image144.jp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6.png"/><Relationship Id="rId7" Type="http://schemas.openxmlformats.org/officeDocument/2006/relationships/image" Target="../media/image158.png"/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30.xml"/><Relationship Id="rId6" Type="http://schemas.microsoft.com/office/2007/relationships/hdphoto" Target="../media/hdphoto9.wdp"/><Relationship Id="rId5" Type="http://schemas.openxmlformats.org/officeDocument/2006/relationships/image" Target="../media/image157.png"/><Relationship Id="rId4" Type="http://schemas.microsoft.com/office/2007/relationships/hdphoto" Target="../media/hdphoto8.wdp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160.png"/><Relationship Id="rId7" Type="http://schemas.openxmlformats.org/officeDocument/2006/relationships/diagramData" Target="../diagrams/data2.xm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2.png"/><Relationship Id="rId11" Type="http://schemas.microsoft.com/office/2007/relationships/diagramDrawing" Target="../diagrams/drawing2.xml"/><Relationship Id="rId5" Type="http://schemas.openxmlformats.org/officeDocument/2006/relationships/image" Target="../media/image123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161.png"/><Relationship Id="rId9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png"/><Relationship Id="rId5" Type="http://schemas.openxmlformats.org/officeDocument/2006/relationships/image" Target="../media/image17.png"/><Relationship Id="rId10" Type="http://schemas.openxmlformats.org/officeDocument/2006/relationships/image" Target="../media/image25.png"/><Relationship Id="rId4" Type="http://schemas.openxmlformats.org/officeDocument/2006/relationships/image" Target="../media/image16.png"/><Relationship Id="rId9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png"/><Relationship Id="rId21" Type="http://schemas.openxmlformats.org/officeDocument/2006/relationships/image" Target="../media/image46.png"/><Relationship Id="rId34" Type="http://schemas.openxmlformats.org/officeDocument/2006/relationships/image" Target="../media/image59.jpg"/><Relationship Id="rId42" Type="http://schemas.openxmlformats.org/officeDocument/2006/relationships/image" Target="../media/image67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jpe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45" Type="http://schemas.openxmlformats.org/officeDocument/2006/relationships/image" Target="../media/image70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png"/><Relationship Id="rId44" Type="http://schemas.openxmlformats.org/officeDocument/2006/relationships/image" Target="../media/image69.jp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jpeg"/><Relationship Id="rId27" Type="http://schemas.openxmlformats.org/officeDocument/2006/relationships/image" Target="../media/image52.png"/><Relationship Id="rId30" Type="http://schemas.openxmlformats.org/officeDocument/2006/relationships/image" Target="../media/image55.jpeg"/><Relationship Id="rId35" Type="http://schemas.openxmlformats.org/officeDocument/2006/relationships/image" Target="../media/image60.png"/><Relationship Id="rId43" Type="http://schemas.openxmlformats.org/officeDocument/2006/relationships/image" Target="../media/image68.png"/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20" Type="http://schemas.openxmlformats.org/officeDocument/2006/relationships/image" Target="../media/image45.png"/><Relationship Id="rId41" Type="http://schemas.openxmlformats.org/officeDocument/2006/relationships/image" Target="../media/image6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9" Type="http://schemas.openxmlformats.org/officeDocument/2006/relationships/image" Target="../media/image73.png"/><Relationship Id="rId21" Type="http://schemas.openxmlformats.org/officeDocument/2006/relationships/image" Target="../media/image45.png"/><Relationship Id="rId34" Type="http://schemas.openxmlformats.org/officeDocument/2006/relationships/image" Target="../media/image58.png"/><Relationship Id="rId42" Type="http://schemas.openxmlformats.org/officeDocument/2006/relationships/image" Target="../media/image65.png"/><Relationship Id="rId47" Type="http://schemas.openxmlformats.org/officeDocument/2006/relationships/image" Target="../media/image7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32" Type="http://schemas.openxmlformats.org/officeDocument/2006/relationships/image" Target="../media/image56.png"/><Relationship Id="rId37" Type="http://schemas.openxmlformats.org/officeDocument/2006/relationships/image" Target="../media/image61.png"/><Relationship Id="rId40" Type="http://schemas.openxmlformats.org/officeDocument/2006/relationships/image" Target="../media/image63.png"/><Relationship Id="rId45" Type="http://schemas.openxmlformats.org/officeDocument/2006/relationships/image" Target="../media/image68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jpeg"/><Relationship Id="rId28" Type="http://schemas.openxmlformats.org/officeDocument/2006/relationships/image" Target="../media/image52.png"/><Relationship Id="rId36" Type="http://schemas.openxmlformats.org/officeDocument/2006/relationships/image" Target="../media/image60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image" Target="../media/image55.jpeg"/><Relationship Id="rId44" Type="http://schemas.openxmlformats.org/officeDocument/2006/relationships/image" Target="../media/image7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51.png"/><Relationship Id="rId30" Type="http://schemas.openxmlformats.org/officeDocument/2006/relationships/image" Target="../media/image54.png"/><Relationship Id="rId35" Type="http://schemas.openxmlformats.org/officeDocument/2006/relationships/image" Target="../media/image59.jpg"/><Relationship Id="rId43" Type="http://schemas.openxmlformats.org/officeDocument/2006/relationships/image" Target="../media/image66.png"/><Relationship Id="rId8" Type="http://schemas.openxmlformats.org/officeDocument/2006/relationships/image" Target="../media/image32.png"/><Relationship Id="rId3" Type="http://schemas.openxmlformats.org/officeDocument/2006/relationships/image" Target="../media/image72.jpe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7.jpeg"/><Relationship Id="rId38" Type="http://schemas.openxmlformats.org/officeDocument/2006/relationships/image" Target="../media/image62.png"/><Relationship Id="rId46" Type="http://schemas.openxmlformats.org/officeDocument/2006/relationships/image" Target="../media/image75.png"/><Relationship Id="rId20" Type="http://schemas.openxmlformats.org/officeDocument/2006/relationships/image" Target="../media/image44.png"/><Relationship Id="rId41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9158" y="2765899"/>
            <a:ext cx="8913722" cy="1971363"/>
          </a:xfrm>
        </p:spPr>
        <p:txBody>
          <a:bodyPr/>
          <a:lstStyle/>
          <a:p>
            <a:r>
              <a:rPr lang="en-US" sz="4400" dirty="0"/>
              <a:t>The Next Revolution for the GEOSS Common </a:t>
            </a:r>
            <a:r>
              <a:rPr lang="en-US" sz="4400" dirty="0" smtClean="0"/>
              <a:t>Infrastructure</a:t>
            </a:r>
            <a:br>
              <a:rPr lang="en-US" sz="4400" dirty="0" smtClean="0"/>
            </a:br>
            <a:r>
              <a:rPr lang="en-US" sz="4400" dirty="0" smtClean="0"/>
              <a:t>(GCI)</a:t>
            </a:r>
            <a:endParaRPr lang="en-US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1071827"/>
          </a:xfrm>
        </p:spPr>
        <p:txBody>
          <a:bodyPr>
            <a:normAutofit/>
          </a:bodyPr>
          <a:lstStyle/>
          <a:p>
            <a:r>
              <a:rPr lang="en-GB" sz="1900" dirty="0" smtClean="0"/>
              <a:t>Stefano Nativi</a:t>
            </a:r>
            <a:endParaRPr lang="en-GB" dirty="0"/>
          </a:p>
          <a:p>
            <a:pPr algn="r"/>
            <a:r>
              <a:rPr lang="en-GB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National Research Council of Italy (CNR-IIA)</a:t>
            </a:r>
            <a:endParaRPr lang="en-GB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43" y="5887117"/>
            <a:ext cx="2338791" cy="72219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850640" y="233095"/>
            <a:ext cx="512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</a:t>
            </a:r>
            <a:r>
              <a:rPr lang="en-US" sz="1600" baseline="30000" dirty="0"/>
              <a:t>th</a:t>
            </a:r>
            <a:r>
              <a:rPr lang="en-US" sz="1600" dirty="0"/>
              <a:t> GEOSS Science and Technology Stakeholder Workshop</a:t>
            </a:r>
            <a:br>
              <a:rPr lang="en-US" sz="1600" dirty="0"/>
            </a:br>
            <a:r>
              <a:rPr lang="en-US" sz="1600" i="1" dirty="0"/>
              <a:t>CONCEPTS, TECHNOLOGIES, SYSTEMS AND USERS OF THE NEXT GEOSS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/>
              <a:t>March 24-26, 2015, Norfolk, VA, USA</a:t>
            </a:r>
            <a:endParaRPr lang="en-US" sz="1600" dirty="0">
              <a:solidFill>
                <a:prstClr val="white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8" y="193606"/>
            <a:ext cx="3322320" cy="66486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94722" y="1643565"/>
            <a:ext cx="1930558" cy="123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magine 170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3" y="-285487"/>
            <a:ext cx="3101662" cy="1576113"/>
          </a:xfrm>
          <a:prstGeom prst="rect">
            <a:avLst/>
          </a:prstGeom>
        </p:spPr>
      </p:pic>
      <p:pic>
        <p:nvPicPr>
          <p:cNvPr id="170" name="Immagine 1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65" y="-204372"/>
            <a:ext cx="3227525" cy="1640070"/>
          </a:xfrm>
          <a:prstGeom prst="rect">
            <a:avLst/>
          </a:prstGeom>
        </p:spPr>
      </p:pic>
      <p:grpSp>
        <p:nvGrpSpPr>
          <p:cNvPr id="154" name="Gruppo 153"/>
          <p:cNvGrpSpPr/>
          <p:nvPr/>
        </p:nvGrpSpPr>
        <p:grpSpPr>
          <a:xfrm>
            <a:off x="5155108" y="3356373"/>
            <a:ext cx="4171998" cy="2734259"/>
            <a:chOff x="5155108" y="3356373"/>
            <a:chExt cx="4171998" cy="2734259"/>
          </a:xfrm>
        </p:grpSpPr>
        <p:grpSp>
          <p:nvGrpSpPr>
            <p:cNvPr id="155" name="Gruppo 154"/>
            <p:cNvGrpSpPr/>
            <p:nvPr/>
          </p:nvGrpSpPr>
          <p:grpSpPr>
            <a:xfrm>
              <a:off x="5155108" y="3356373"/>
              <a:ext cx="4171998" cy="2734259"/>
              <a:chOff x="2850504" y="4183781"/>
              <a:chExt cx="4171998" cy="2734259"/>
            </a:xfrm>
          </p:grpSpPr>
          <p:pic>
            <p:nvPicPr>
              <p:cNvPr id="163" name="Immagine 162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0000"/>
                  </a:clrFrom>
                  <a:clrTo>
                    <a:srgbClr val="FF0000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850504" y="4183781"/>
                <a:ext cx="4171998" cy="2734259"/>
              </a:xfrm>
              <a:prstGeom prst="rect">
                <a:avLst/>
              </a:prstGeom>
            </p:spPr>
          </p:pic>
          <p:pic>
            <p:nvPicPr>
              <p:cNvPr id="164" name="Immagine 16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25738" y="5408576"/>
                <a:ext cx="2314777" cy="980534"/>
              </a:xfrm>
              <a:prstGeom prst="rect">
                <a:avLst/>
              </a:prstGeom>
            </p:spPr>
          </p:pic>
          <p:sp>
            <p:nvSpPr>
              <p:cNvPr id="165" name="CasellaDiTesto 164"/>
              <p:cNvSpPr txBox="1"/>
              <p:nvPr/>
            </p:nvSpPr>
            <p:spPr>
              <a:xfrm>
                <a:off x="4035436" y="6323055"/>
                <a:ext cx="2010487" cy="25391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1050" kern="0" dirty="0" err="1">
                    <a:solidFill>
                      <a:srgbClr val="0070C0"/>
                    </a:solidFill>
                    <a:latin typeface="Corbel" panose="020B0503020204020204"/>
                  </a:rPr>
                  <a:t>Existing</a:t>
                </a:r>
                <a:r>
                  <a:rPr lang="it-IT" sz="1050" kern="0" dirty="0">
                    <a:solidFill>
                      <a:srgbClr val="0070C0"/>
                    </a:solidFill>
                    <a:latin typeface="Corbel" panose="020B0503020204020204"/>
                  </a:rPr>
                  <a:t> e-</a:t>
                </a:r>
                <a:r>
                  <a:rPr lang="it-IT" sz="1050" kern="0" dirty="0" err="1">
                    <a:solidFill>
                      <a:srgbClr val="0070C0"/>
                    </a:solidFill>
                    <a:latin typeface="Corbel" panose="020B0503020204020204"/>
                  </a:rPr>
                  <a:t>Infrastructure</a:t>
                </a:r>
                <a:r>
                  <a:rPr lang="it-IT" sz="1050" kern="0" dirty="0">
                    <a:solidFill>
                      <a:srgbClr val="0070C0"/>
                    </a:solidFill>
                    <a:latin typeface="Corbel" panose="020B0503020204020204"/>
                  </a:rPr>
                  <a:t> Services</a:t>
                </a:r>
                <a:endParaRPr lang="en-US" sz="1050" kern="0" dirty="0">
                  <a:solidFill>
                    <a:srgbClr val="0070C0"/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156" name="Gruppo 155"/>
            <p:cNvGrpSpPr/>
            <p:nvPr/>
          </p:nvGrpSpPr>
          <p:grpSpPr>
            <a:xfrm>
              <a:off x="7448421" y="3607115"/>
              <a:ext cx="1094854" cy="1207502"/>
              <a:chOff x="7138988" y="3759215"/>
              <a:chExt cx="783951" cy="914200"/>
            </a:xfrm>
          </p:grpSpPr>
          <p:grpSp>
            <p:nvGrpSpPr>
              <p:cNvPr id="158" name="Gruppo 157"/>
              <p:cNvGrpSpPr/>
              <p:nvPr/>
            </p:nvGrpSpPr>
            <p:grpSpPr>
              <a:xfrm>
                <a:off x="7138988" y="3759215"/>
                <a:ext cx="783951" cy="392552"/>
                <a:chOff x="7970292" y="-1149210"/>
                <a:chExt cx="1045268" cy="523402"/>
              </a:xfrm>
            </p:grpSpPr>
            <p:sp>
              <p:nvSpPr>
                <p:cNvPr id="161" name="Fumetto 3 160"/>
                <p:cNvSpPr/>
                <p:nvPr/>
              </p:nvSpPr>
              <p:spPr>
                <a:xfrm>
                  <a:off x="8033655" y="-1149210"/>
                  <a:ext cx="884613" cy="523402"/>
                </a:xfrm>
                <a:prstGeom prst="wedgeEllipseCallout">
                  <a:avLst>
                    <a:gd name="adj1" fmla="val 16630"/>
                    <a:gd name="adj2" fmla="val 97223"/>
                  </a:avLst>
                </a:prstGeom>
                <a:solidFill>
                  <a:srgbClr val="D7D447">
                    <a:lumMod val="75000"/>
                  </a:srgbClr>
                </a:solidFill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sz="1350" kern="0">
                    <a:solidFill>
                      <a:srgbClr val="FFFFFF"/>
                    </a:solidFill>
                    <a:latin typeface="Corbel" panose="020B0503020204020204"/>
                  </a:endParaRPr>
                </a:p>
              </p:txBody>
            </p:sp>
            <p:sp>
              <p:nvSpPr>
                <p:cNvPr id="162" name="CasellaDiTesto 161"/>
                <p:cNvSpPr txBox="1"/>
                <p:nvPr/>
              </p:nvSpPr>
              <p:spPr>
                <a:xfrm>
                  <a:off x="7970292" y="-1029337"/>
                  <a:ext cx="1045268" cy="3106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it-IT" sz="14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rbel" panose="020B0503020204020204"/>
                    </a:rPr>
                    <a:t>Data Server</a:t>
                  </a:r>
                  <a:endParaRPr lang="en-US" sz="1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endParaRPr>
                </a:p>
              </p:txBody>
            </p:sp>
          </p:grpSp>
          <p:pic>
            <p:nvPicPr>
              <p:cNvPr id="159" name="Immagine 158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606136" y="4218590"/>
                <a:ext cx="295409" cy="419365"/>
              </a:xfrm>
              <a:prstGeom prst="rect">
                <a:avLst/>
              </a:prstGeom>
            </p:spPr>
          </p:pic>
          <p:pic>
            <p:nvPicPr>
              <p:cNvPr id="160" name="Immagine 15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53948" y="4392618"/>
                <a:ext cx="267490" cy="280797"/>
              </a:xfrm>
              <a:prstGeom prst="rect">
                <a:avLst/>
              </a:prstGeom>
            </p:spPr>
          </p:pic>
        </p:grpSp>
        <p:pic>
          <p:nvPicPr>
            <p:cNvPr id="157" name="Immagine 156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179267" y="4052214"/>
              <a:ext cx="1554615" cy="603556"/>
            </a:xfrm>
            <a:prstGeom prst="rect">
              <a:avLst/>
            </a:prstGeom>
          </p:spPr>
        </p:pic>
      </p:grpSp>
      <p:grpSp>
        <p:nvGrpSpPr>
          <p:cNvPr id="137" name="Gruppo 136"/>
          <p:cNvGrpSpPr/>
          <p:nvPr/>
        </p:nvGrpSpPr>
        <p:grpSpPr>
          <a:xfrm>
            <a:off x="-38442" y="2489790"/>
            <a:ext cx="4901661" cy="3634582"/>
            <a:chOff x="-38442" y="2489790"/>
            <a:chExt cx="4901661" cy="3634582"/>
          </a:xfrm>
        </p:grpSpPr>
        <p:pic>
          <p:nvPicPr>
            <p:cNvPr id="138" name="Immagine 13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998626"/>
              <a:ext cx="4813535" cy="3125746"/>
            </a:xfrm>
            <a:prstGeom prst="rect">
              <a:avLst/>
            </a:prstGeom>
          </p:spPr>
        </p:pic>
        <p:pic>
          <p:nvPicPr>
            <p:cNvPr id="139" name="Immagine 138"/>
            <p:cNvPicPr>
              <a:picLocks noChangeAspect="1"/>
            </p:cNvPicPr>
            <p:nvPr/>
          </p:nvPicPr>
          <p:blipFill rotWithShape="1">
            <a:blip r:embed="rId4"/>
            <a:srcRect l="6865"/>
            <a:stretch/>
          </p:blipFill>
          <p:spPr>
            <a:xfrm>
              <a:off x="1219100" y="4441438"/>
              <a:ext cx="2522384" cy="1136701"/>
            </a:xfrm>
            <a:prstGeom prst="rect">
              <a:avLst/>
            </a:prstGeom>
          </p:spPr>
        </p:pic>
        <p:sp>
          <p:nvSpPr>
            <p:cNvPr id="140" name="CasellaDiTesto 139"/>
            <p:cNvSpPr txBox="1"/>
            <p:nvPr/>
          </p:nvSpPr>
          <p:spPr>
            <a:xfrm>
              <a:off x="1324599" y="5483810"/>
              <a:ext cx="1968329" cy="246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it-IT" sz="1050" kern="0" dirty="0" err="1">
                  <a:solidFill>
                    <a:srgbClr val="0070C0"/>
                  </a:solidFill>
                  <a:latin typeface="Corbel" panose="020B0503020204020204"/>
                </a:rPr>
                <a:t>Existing</a:t>
              </a:r>
              <a:r>
                <a:rPr lang="it-IT" sz="1050" kern="0" dirty="0">
                  <a:solidFill>
                    <a:srgbClr val="0070C0"/>
                  </a:solidFill>
                  <a:latin typeface="Corbel" panose="020B0503020204020204"/>
                </a:rPr>
                <a:t> e-</a:t>
              </a:r>
              <a:r>
                <a:rPr lang="it-IT" sz="1050" kern="0" dirty="0" err="1">
                  <a:solidFill>
                    <a:srgbClr val="0070C0"/>
                  </a:solidFill>
                  <a:latin typeface="Corbel" panose="020B0503020204020204"/>
                </a:rPr>
                <a:t>Infrastructure</a:t>
              </a:r>
              <a:r>
                <a:rPr lang="it-IT" sz="1050" kern="0" dirty="0">
                  <a:solidFill>
                    <a:srgbClr val="0070C0"/>
                  </a:solidFill>
                  <a:latin typeface="Corbel" panose="020B0503020204020204"/>
                </a:rPr>
                <a:t> Services</a:t>
              </a:r>
              <a:endParaRPr lang="en-US" sz="1050" kern="0" dirty="0">
                <a:solidFill>
                  <a:srgbClr val="0070C0"/>
                </a:solidFill>
                <a:latin typeface="Corbel" panose="020B0503020204020204"/>
              </a:endParaRPr>
            </a:p>
          </p:txBody>
        </p:sp>
        <p:grpSp>
          <p:nvGrpSpPr>
            <p:cNvPr id="141" name="Gruppo 140"/>
            <p:cNvGrpSpPr/>
            <p:nvPr/>
          </p:nvGrpSpPr>
          <p:grpSpPr>
            <a:xfrm>
              <a:off x="-38442" y="3488865"/>
              <a:ext cx="1260689" cy="1276179"/>
              <a:chOff x="660975" y="3569577"/>
              <a:chExt cx="767513" cy="886812"/>
            </a:xfrm>
          </p:grpSpPr>
          <p:grpSp>
            <p:nvGrpSpPr>
              <p:cNvPr id="149" name="Gruppo 148"/>
              <p:cNvGrpSpPr/>
              <p:nvPr/>
            </p:nvGrpSpPr>
            <p:grpSpPr>
              <a:xfrm>
                <a:off x="660975" y="3569577"/>
                <a:ext cx="767512" cy="380792"/>
                <a:chOff x="6353898" y="-787888"/>
                <a:chExt cx="1045268" cy="523402"/>
              </a:xfrm>
              <a:solidFill>
                <a:srgbClr val="F4823C"/>
              </a:solidFill>
            </p:grpSpPr>
            <p:sp>
              <p:nvSpPr>
                <p:cNvPr id="152" name="Fumetto 3 151"/>
                <p:cNvSpPr/>
                <p:nvPr/>
              </p:nvSpPr>
              <p:spPr>
                <a:xfrm>
                  <a:off x="6445787" y="-787888"/>
                  <a:ext cx="884613" cy="523402"/>
                </a:xfrm>
                <a:prstGeom prst="wedgeEllipseCallout">
                  <a:avLst>
                    <a:gd name="adj1" fmla="val 16630"/>
                    <a:gd name="adj2" fmla="val 97223"/>
                  </a:avLst>
                </a:prstGeom>
                <a:grpFill/>
                <a:ln w="1905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rgbClr val="FFFFFF"/>
                    </a:solidFill>
                    <a:latin typeface="Corbel" panose="020B0503020204020204"/>
                  </a:endParaRPr>
                </a:p>
              </p:txBody>
            </p:sp>
            <p:sp>
              <p:nvSpPr>
                <p:cNvPr id="153" name="CasellaDiTesto 152"/>
                <p:cNvSpPr txBox="1"/>
                <p:nvPr/>
              </p:nvSpPr>
              <p:spPr>
                <a:xfrm>
                  <a:off x="6353898" y="-681075"/>
                  <a:ext cx="1045268" cy="29397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it-IT" sz="1400" b="1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rbel" panose="020B0503020204020204"/>
                    </a:rPr>
                    <a:t>Data Server</a:t>
                  </a:r>
                  <a:endParaRPr lang="en-US" sz="14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endParaRPr>
                </a:p>
              </p:txBody>
            </p:sp>
          </p:grpSp>
          <p:pic>
            <p:nvPicPr>
              <p:cNvPr id="150" name="Immagine 149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39273" y="4015189"/>
                <a:ext cx="289215" cy="406802"/>
              </a:xfrm>
              <a:prstGeom prst="rect">
                <a:avLst/>
              </a:prstGeom>
            </p:spPr>
          </p:pic>
          <p:pic>
            <p:nvPicPr>
              <p:cNvPr id="151" name="Immagine 15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rgbClr val="70AD47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276" y="4184004"/>
                <a:ext cx="261881" cy="272385"/>
              </a:xfrm>
              <a:prstGeom prst="rect">
                <a:avLst/>
              </a:prstGeom>
            </p:spPr>
          </p:pic>
        </p:grpSp>
        <p:sp>
          <p:nvSpPr>
            <p:cNvPr id="142" name="Ovale 141"/>
            <p:cNvSpPr/>
            <p:nvPr/>
          </p:nvSpPr>
          <p:spPr>
            <a:xfrm>
              <a:off x="4428697" y="2489790"/>
              <a:ext cx="434522" cy="389545"/>
            </a:xfrm>
            <a:prstGeom prst="ellipse">
              <a:avLst/>
            </a:prstGeom>
            <a:solidFill>
              <a:srgbClr val="FFFFFF"/>
            </a:solidFill>
            <a:ln w="1905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00" kern="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grpSp>
          <p:nvGrpSpPr>
            <p:cNvPr id="143" name="Gruppo 142"/>
            <p:cNvGrpSpPr/>
            <p:nvPr/>
          </p:nvGrpSpPr>
          <p:grpSpPr>
            <a:xfrm>
              <a:off x="891356" y="3028018"/>
              <a:ext cx="535983" cy="796383"/>
              <a:chOff x="-729805" y="4275052"/>
              <a:chExt cx="535983" cy="796383"/>
            </a:xfrm>
          </p:grpSpPr>
          <p:grpSp>
            <p:nvGrpSpPr>
              <p:cNvPr id="145" name="Gruppo 144"/>
              <p:cNvGrpSpPr/>
              <p:nvPr/>
            </p:nvGrpSpPr>
            <p:grpSpPr>
              <a:xfrm>
                <a:off x="-729805" y="4275052"/>
                <a:ext cx="535983" cy="346249"/>
                <a:chOff x="-324679" y="4294816"/>
                <a:chExt cx="535983" cy="346249"/>
              </a:xfrm>
            </p:grpSpPr>
            <p:sp>
              <p:nvSpPr>
                <p:cNvPr id="147" name="Fumetto 3 146"/>
                <p:cNvSpPr/>
                <p:nvPr/>
              </p:nvSpPr>
              <p:spPr>
                <a:xfrm>
                  <a:off x="-324679" y="4325489"/>
                  <a:ext cx="535983" cy="295927"/>
                </a:xfrm>
                <a:prstGeom prst="wedgeEllipseCallout">
                  <a:avLst>
                    <a:gd name="adj1" fmla="val 17987"/>
                    <a:gd name="adj2" fmla="val 100271"/>
                  </a:avLst>
                </a:prstGeom>
                <a:solidFill>
                  <a:srgbClr val="DF5327"/>
                </a:solidFill>
                <a:ln w="19050" cap="flat" cmpd="sng" algn="ctr">
                  <a:solidFill>
                    <a:srgbClr val="DF5327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en-US" kern="0">
                    <a:solidFill>
                      <a:srgbClr val="FFFFFF"/>
                    </a:solidFill>
                    <a:latin typeface="Corbel" panose="020B0503020204020204"/>
                  </a:endParaRPr>
                </a:p>
              </p:txBody>
            </p:sp>
            <p:sp>
              <p:nvSpPr>
                <p:cNvPr id="148" name="CasellaDiTesto 147"/>
                <p:cNvSpPr txBox="1"/>
                <p:nvPr/>
              </p:nvSpPr>
              <p:spPr>
                <a:xfrm>
                  <a:off x="-304517" y="4294816"/>
                  <a:ext cx="499380" cy="34624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it-IT" sz="825" kern="0" dirty="0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rbel" panose="020B0503020204020204"/>
                    </a:rPr>
                    <a:t>Mobile </a:t>
                  </a:r>
                  <a:r>
                    <a:rPr lang="it-IT" sz="825" kern="0" dirty="0" err="1">
                      <a:solidFill>
                        <a:srgbClr val="FFFF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rbel" panose="020B0503020204020204"/>
                    </a:rPr>
                    <a:t>App</a:t>
                  </a:r>
                  <a:endParaRPr lang="en-US" sz="825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endParaRPr>
                </a:p>
              </p:txBody>
            </p:sp>
          </p:grpSp>
          <p:pic>
            <p:nvPicPr>
              <p:cNvPr id="146" name="Immagine 14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401110" y="4675013"/>
                <a:ext cx="188300" cy="396422"/>
              </a:xfrm>
              <a:prstGeom prst="rect">
                <a:avLst/>
              </a:prstGeom>
            </p:spPr>
          </p:pic>
        </p:grpSp>
        <p:pic>
          <p:nvPicPr>
            <p:cNvPr id="144" name="Immagine 143"/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rgbClr val="FF660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531088" y="3971420"/>
              <a:ext cx="1926503" cy="701101"/>
            </a:xfrm>
            <a:prstGeom prst="rect">
              <a:avLst/>
            </a:prstGeom>
          </p:spPr>
        </p:pic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3" y="-399548"/>
            <a:ext cx="3857415" cy="1960149"/>
          </a:xfrm>
          <a:prstGeom prst="rect">
            <a:avLst/>
          </a:prstGeom>
        </p:spPr>
      </p:pic>
      <p:grpSp>
        <p:nvGrpSpPr>
          <p:cNvPr id="117" name="Gruppo 116"/>
          <p:cNvGrpSpPr/>
          <p:nvPr/>
        </p:nvGrpSpPr>
        <p:grpSpPr>
          <a:xfrm>
            <a:off x="4358207" y="344263"/>
            <a:ext cx="4171998" cy="2734259"/>
            <a:chOff x="2850504" y="4183781"/>
            <a:chExt cx="4171998" cy="2734259"/>
          </a:xfrm>
        </p:grpSpPr>
        <p:pic>
          <p:nvPicPr>
            <p:cNvPr id="123" name="Immagine 12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50504" y="4183781"/>
              <a:ext cx="4171998" cy="2734259"/>
            </a:xfrm>
            <a:prstGeom prst="rect">
              <a:avLst/>
            </a:prstGeom>
          </p:spPr>
        </p:pic>
        <p:pic>
          <p:nvPicPr>
            <p:cNvPr id="124" name="Immagine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738" y="5408576"/>
              <a:ext cx="2314777" cy="980534"/>
            </a:xfrm>
            <a:prstGeom prst="rect">
              <a:avLst/>
            </a:prstGeom>
          </p:spPr>
        </p:pic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7228" y="518387"/>
            <a:ext cx="995763" cy="569965"/>
          </a:xfrm>
          <a:prstGeom prst="rect">
            <a:avLst/>
          </a:prstGeom>
        </p:spPr>
      </p:pic>
      <p:sp>
        <p:nvSpPr>
          <p:cNvPr id="267" name="Ovale 266"/>
          <p:cNvSpPr/>
          <p:nvPr/>
        </p:nvSpPr>
        <p:spPr>
          <a:xfrm>
            <a:off x="3621257" y="2488085"/>
            <a:ext cx="385648" cy="412591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68" name="Ovale 267"/>
          <p:cNvSpPr/>
          <p:nvPr/>
        </p:nvSpPr>
        <p:spPr>
          <a:xfrm>
            <a:off x="4428697" y="2489790"/>
            <a:ext cx="434522" cy="389545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srgbClr val="FFFFFF"/>
              </a:solidFill>
              <a:latin typeface="Corbel" panose="020B0503020204020204"/>
            </a:endParaRPr>
          </a:p>
        </p:txBody>
      </p:sp>
      <p:sp>
        <p:nvSpPr>
          <p:cNvPr id="269" name="Ovale 268"/>
          <p:cNvSpPr/>
          <p:nvPr/>
        </p:nvSpPr>
        <p:spPr>
          <a:xfrm>
            <a:off x="5326008" y="2488085"/>
            <a:ext cx="385648" cy="389545"/>
          </a:xfrm>
          <a:prstGeom prst="ellipse">
            <a:avLst/>
          </a:prstGeom>
          <a:solidFill>
            <a:srgbClr val="FFFFFF"/>
          </a:solidFill>
          <a:ln w="190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500" kern="0">
              <a:solidFill>
                <a:srgbClr val="FFFFFF"/>
              </a:solidFill>
              <a:latin typeface="Corbel" panose="020B0503020204020204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469917" y="1049808"/>
            <a:ext cx="5801542" cy="4501243"/>
            <a:chOff x="1469917" y="1049808"/>
            <a:chExt cx="5801542" cy="4501243"/>
          </a:xfrm>
        </p:grpSpPr>
        <p:pic>
          <p:nvPicPr>
            <p:cNvPr id="266" name="Immagine 26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  <a:duotone>
                <a:srgbClr val="4472C4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1469917" y="1049808"/>
              <a:ext cx="5801542" cy="4501243"/>
            </a:xfrm>
            <a:prstGeom prst="rect">
              <a:avLst/>
            </a:prstGeom>
          </p:spPr>
        </p:pic>
        <p:grpSp>
          <p:nvGrpSpPr>
            <p:cNvPr id="270" name="Gruppo 269"/>
            <p:cNvGrpSpPr/>
            <p:nvPr/>
          </p:nvGrpSpPr>
          <p:grpSpPr>
            <a:xfrm>
              <a:off x="2588712" y="3063419"/>
              <a:ext cx="572248" cy="430664"/>
              <a:chOff x="3146722" y="2952652"/>
              <a:chExt cx="762997" cy="574219"/>
            </a:xfrm>
          </p:grpSpPr>
          <p:sp>
            <p:nvSpPr>
              <p:cNvPr id="271" name="Rettangolo 270"/>
              <p:cNvSpPr/>
              <p:nvPr/>
            </p:nvSpPr>
            <p:spPr>
              <a:xfrm>
                <a:off x="3146722" y="3363953"/>
                <a:ext cx="762997" cy="162918"/>
              </a:xfrm>
              <a:prstGeom prst="rect">
                <a:avLst/>
              </a:prstGeom>
              <a:noFill/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Brokering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272" name="Immagine 271"/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333323" y="2952652"/>
                <a:ext cx="377198" cy="415025"/>
              </a:xfrm>
              <a:prstGeom prst="rect">
                <a:avLst/>
              </a:prstGeom>
            </p:spPr>
          </p:pic>
        </p:grpSp>
        <p:sp>
          <p:nvSpPr>
            <p:cNvPr id="296" name="Rettangolo 295"/>
            <p:cNvSpPr/>
            <p:nvPr/>
          </p:nvSpPr>
          <p:spPr>
            <a:xfrm>
              <a:off x="3252736" y="4078109"/>
              <a:ext cx="532245" cy="12150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00" kern="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grpSp>
          <p:nvGrpSpPr>
            <p:cNvPr id="297" name="Gruppo 296"/>
            <p:cNvGrpSpPr/>
            <p:nvPr/>
          </p:nvGrpSpPr>
          <p:grpSpPr>
            <a:xfrm>
              <a:off x="4678139" y="3138168"/>
              <a:ext cx="694172" cy="349780"/>
              <a:chOff x="3895284" y="2978415"/>
              <a:chExt cx="925563" cy="466372"/>
            </a:xfrm>
          </p:grpSpPr>
          <p:sp>
            <p:nvSpPr>
              <p:cNvPr id="298" name="Rettangolo 297"/>
              <p:cNvSpPr/>
              <p:nvPr/>
            </p:nvSpPr>
            <p:spPr>
              <a:xfrm>
                <a:off x="3895284" y="3235502"/>
                <a:ext cx="925563" cy="209285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QoS</a:t>
                </a:r>
                <a:r>
                  <a:rPr lang="it-IT" sz="75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 control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299" name="Immagine 298"/>
              <p:cNvPicPr>
                <a:picLocks noChangeAspect="1"/>
              </p:cNvPicPr>
              <p:nvPr/>
            </p:nvPicPr>
            <p:blipFill>
              <a:blip r:embed="rId1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163616" y="2978415"/>
                <a:ext cx="256596" cy="254845"/>
              </a:xfrm>
              <a:prstGeom prst="rect">
                <a:avLst/>
              </a:prstGeom>
            </p:spPr>
          </p:pic>
        </p:grpSp>
        <p:sp>
          <p:nvSpPr>
            <p:cNvPr id="300" name="Rettangolo 299"/>
            <p:cNvSpPr/>
            <p:nvPr/>
          </p:nvSpPr>
          <p:spPr>
            <a:xfrm>
              <a:off x="3323723" y="4076906"/>
              <a:ext cx="532245" cy="121501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500" kern="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grpSp>
          <p:nvGrpSpPr>
            <p:cNvPr id="301" name="Gruppo 300"/>
            <p:cNvGrpSpPr/>
            <p:nvPr/>
          </p:nvGrpSpPr>
          <p:grpSpPr>
            <a:xfrm>
              <a:off x="2809424" y="3571089"/>
              <a:ext cx="3082784" cy="253916"/>
              <a:chOff x="3647691" y="4009260"/>
              <a:chExt cx="4110379" cy="338555"/>
            </a:xfrm>
          </p:grpSpPr>
          <p:cxnSp>
            <p:nvCxnSpPr>
              <p:cNvPr id="302" name="Connettore 1 301"/>
              <p:cNvCxnSpPr/>
              <p:nvPr/>
            </p:nvCxnSpPr>
            <p:spPr>
              <a:xfrm>
                <a:off x="3647691" y="4125091"/>
                <a:ext cx="4110379" cy="33857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reflection blurRad="6350" stA="50000" endA="300" endPos="90000" dir="5400000" sy="-100000" algn="bl" rotWithShape="0"/>
              </a:effectLst>
            </p:spPr>
          </p:cxnSp>
          <p:sp>
            <p:nvSpPr>
              <p:cNvPr id="303" name="CasellaDiTesto 302"/>
              <p:cNvSpPr txBox="1"/>
              <p:nvPr/>
            </p:nvSpPr>
            <p:spPr>
              <a:xfrm>
                <a:off x="5418755" y="4009260"/>
                <a:ext cx="902384" cy="33855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1050" kern="0" dirty="0">
                    <a:solidFill>
                      <a:prstClr val="white">
                        <a:lumMod val="50000"/>
                      </a:prstClr>
                    </a:solidFill>
                    <a:latin typeface="Corbel" panose="020B0503020204020204"/>
                  </a:rPr>
                  <a:t>Platform</a:t>
                </a:r>
                <a:endParaRPr lang="en-US" sz="1050" kern="0" dirty="0">
                  <a:solidFill>
                    <a:prstClr val="white">
                      <a:lumMod val="50000"/>
                    </a:prstClr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304" name="Gruppo 303"/>
            <p:cNvGrpSpPr/>
            <p:nvPr/>
          </p:nvGrpSpPr>
          <p:grpSpPr>
            <a:xfrm>
              <a:off x="3215050" y="2048014"/>
              <a:ext cx="1531220" cy="329964"/>
              <a:chOff x="4827621" y="2025080"/>
              <a:chExt cx="2041626" cy="439952"/>
            </a:xfrm>
          </p:grpSpPr>
          <p:cxnSp>
            <p:nvCxnSpPr>
              <p:cNvPr id="305" name="Connettore 1 304"/>
              <p:cNvCxnSpPr/>
              <p:nvPr/>
            </p:nvCxnSpPr>
            <p:spPr>
              <a:xfrm>
                <a:off x="4827621" y="2449055"/>
                <a:ext cx="2041626" cy="15977"/>
              </a:xfrm>
              <a:prstGeom prst="line">
                <a:avLst/>
              </a:prstGeom>
              <a:noFill/>
              <a:ln w="28575" cap="flat" cmpd="sng" algn="ctr">
                <a:solidFill>
                  <a:srgbClr val="5B9BD5"/>
                </a:solidFill>
                <a:prstDash val="solid"/>
              </a:ln>
              <a:effectLst>
                <a:reflection blurRad="6350" stA="50000" endA="300" endPos="90000" dir="5400000" sy="-100000" algn="bl" rotWithShape="0"/>
              </a:effectLst>
            </p:spPr>
          </p:cxnSp>
          <p:sp>
            <p:nvSpPr>
              <p:cNvPr id="306" name="CasellaDiTesto 305"/>
              <p:cNvSpPr txBox="1"/>
              <p:nvPr/>
            </p:nvSpPr>
            <p:spPr>
              <a:xfrm>
                <a:off x="5236156" y="2025080"/>
                <a:ext cx="1190924" cy="41036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1400" kern="0" dirty="0">
                    <a:solidFill>
                      <a:srgbClr val="0070C0"/>
                    </a:solidFill>
                    <a:latin typeface="Corbel" panose="020B0503020204020204"/>
                  </a:rPr>
                  <a:t>DAB </a:t>
                </a:r>
                <a:r>
                  <a:rPr lang="it-IT" sz="1400" kern="0" dirty="0" err="1">
                    <a:solidFill>
                      <a:srgbClr val="0070C0"/>
                    </a:solidFill>
                    <a:latin typeface="Corbel" panose="020B0503020204020204"/>
                  </a:rPr>
                  <a:t>APIs</a:t>
                </a:r>
                <a:endParaRPr lang="en-US" sz="1400" kern="0" dirty="0">
                  <a:solidFill>
                    <a:srgbClr val="0070C0"/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307" name="Gruppo 306"/>
            <p:cNvGrpSpPr/>
            <p:nvPr/>
          </p:nvGrpSpPr>
          <p:grpSpPr>
            <a:xfrm>
              <a:off x="3101105" y="2443105"/>
              <a:ext cx="628840" cy="501023"/>
              <a:chOff x="3784604" y="2133402"/>
              <a:chExt cx="838453" cy="666000"/>
            </a:xfrm>
          </p:grpSpPr>
          <p:sp>
            <p:nvSpPr>
              <p:cNvPr id="308" name="Rettangolo 307"/>
              <p:cNvSpPr/>
              <p:nvPr/>
            </p:nvSpPr>
            <p:spPr>
              <a:xfrm>
                <a:off x="3784604" y="2592339"/>
                <a:ext cx="838453" cy="207063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Discovery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09" name="Immagine 308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857869" y="2133402"/>
                <a:ext cx="506802" cy="478630"/>
              </a:xfrm>
              <a:prstGeom prst="rect">
                <a:avLst/>
              </a:prstGeom>
            </p:spPr>
          </p:pic>
        </p:grpSp>
        <p:grpSp>
          <p:nvGrpSpPr>
            <p:cNvPr id="310" name="Gruppo 309"/>
            <p:cNvGrpSpPr/>
            <p:nvPr/>
          </p:nvGrpSpPr>
          <p:grpSpPr>
            <a:xfrm>
              <a:off x="4214028" y="2479524"/>
              <a:ext cx="744373" cy="587422"/>
              <a:chOff x="2879465" y="2110901"/>
              <a:chExt cx="992497" cy="780848"/>
            </a:xfrm>
          </p:grpSpPr>
          <p:sp>
            <p:nvSpPr>
              <p:cNvPr id="311" name="Rettangolo 310"/>
              <p:cNvSpPr/>
              <p:nvPr/>
            </p:nvSpPr>
            <p:spPr>
              <a:xfrm>
                <a:off x="2879465" y="2441674"/>
                <a:ext cx="992497" cy="450075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Processing</a:t>
                </a:r>
                <a:endParaRPr lang="it-IT" sz="675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  <a:p>
                <a:pPr algn="ctr">
                  <a:defRPr/>
                </a:pPr>
                <a:r>
                  <a:rPr lang="it-IT" sz="675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(</a:t>
                </a:r>
                <a:r>
                  <a:rPr lang="it-IT" sz="675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simple</a:t>
                </a:r>
                <a:r>
                  <a:rPr lang="it-IT" sz="675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)</a:t>
                </a:r>
                <a:endParaRPr lang="en-US" sz="675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12" name="Immagine 311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096933" y="2110901"/>
                <a:ext cx="533603" cy="457107"/>
              </a:xfrm>
              <a:prstGeom prst="rect">
                <a:avLst/>
              </a:prstGeom>
            </p:spPr>
          </p:pic>
        </p:grpSp>
        <p:grpSp>
          <p:nvGrpSpPr>
            <p:cNvPr id="313" name="Gruppo 312"/>
            <p:cNvGrpSpPr/>
            <p:nvPr/>
          </p:nvGrpSpPr>
          <p:grpSpPr>
            <a:xfrm>
              <a:off x="4798994" y="2488110"/>
              <a:ext cx="565361" cy="523359"/>
              <a:chOff x="4374607" y="2118426"/>
              <a:chExt cx="753814" cy="695691"/>
            </a:xfrm>
          </p:grpSpPr>
          <p:sp>
            <p:nvSpPr>
              <p:cNvPr id="314" name="Rettangolo 313"/>
              <p:cNvSpPr/>
              <p:nvPr/>
            </p:nvSpPr>
            <p:spPr>
              <a:xfrm>
                <a:off x="4374607" y="2621898"/>
                <a:ext cx="753814" cy="192219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Access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15" name="Immagine 314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495465" y="2118426"/>
                <a:ext cx="523059" cy="559535"/>
              </a:xfrm>
              <a:prstGeom prst="rect">
                <a:avLst/>
              </a:prstGeom>
            </p:spPr>
          </p:pic>
        </p:grpSp>
        <p:grpSp>
          <p:nvGrpSpPr>
            <p:cNvPr id="316" name="Gruppo 315"/>
            <p:cNvGrpSpPr/>
            <p:nvPr/>
          </p:nvGrpSpPr>
          <p:grpSpPr>
            <a:xfrm>
              <a:off x="3637601" y="2473230"/>
              <a:ext cx="659037" cy="473992"/>
              <a:chOff x="5001965" y="2174291"/>
              <a:chExt cx="878716" cy="630068"/>
            </a:xfrm>
          </p:grpSpPr>
          <p:pic>
            <p:nvPicPr>
              <p:cNvPr id="317" name="Immagine 316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rgbClr val="DF5327">
                    <a:shade val="45000"/>
                    <a:satMod val="135000"/>
                  </a:srgb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274696" y="2174291"/>
                <a:ext cx="371751" cy="532968"/>
              </a:xfrm>
              <a:prstGeom prst="rect">
                <a:avLst/>
              </a:prstGeom>
            </p:spPr>
          </p:pic>
          <p:sp>
            <p:nvSpPr>
              <p:cNvPr id="318" name="Rettangolo 317"/>
              <p:cNvSpPr/>
              <p:nvPr/>
            </p:nvSpPr>
            <p:spPr>
              <a:xfrm>
                <a:off x="5001965" y="2612140"/>
                <a:ext cx="878716" cy="192219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Evaluation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319" name="Gruppo 318"/>
            <p:cNvGrpSpPr/>
            <p:nvPr/>
          </p:nvGrpSpPr>
          <p:grpSpPr>
            <a:xfrm>
              <a:off x="5274098" y="2472918"/>
              <a:ext cx="726031" cy="472105"/>
              <a:chOff x="5646729" y="2131122"/>
              <a:chExt cx="968041" cy="627559"/>
            </a:xfrm>
          </p:grpSpPr>
          <p:sp>
            <p:nvSpPr>
              <p:cNvPr id="320" name="Rettangolo 319"/>
              <p:cNvSpPr/>
              <p:nvPr/>
            </p:nvSpPr>
            <p:spPr>
              <a:xfrm>
                <a:off x="5646729" y="2558105"/>
                <a:ext cx="968041" cy="200576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750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Visualization</a:t>
                </a:r>
                <a:endParaRPr lang="en-US" sz="75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21" name="Immagine 320"/>
              <p:cNvPicPr>
                <a:picLocks noChangeAspect="1"/>
              </p:cNvPicPr>
              <p:nvPr/>
            </p:nvPicPr>
            <p:blipFill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817061" y="2131122"/>
                <a:ext cx="535617" cy="572970"/>
              </a:xfrm>
              <a:prstGeom prst="rect">
                <a:avLst/>
              </a:prstGeom>
            </p:spPr>
          </p:pic>
        </p:grpSp>
        <p:grpSp>
          <p:nvGrpSpPr>
            <p:cNvPr id="322" name="Gruppo 321"/>
            <p:cNvGrpSpPr/>
            <p:nvPr/>
          </p:nvGrpSpPr>
          <p:grpSpPr>
            <a:xfrm>
              <a:off x="3639872" y="3124758"/>
              <a:ext cx="1028969" cy="499859"/>
              <a:chOff x="1304565" y="318391"/>
              <a:chExt cx="1028969" cy="499859"/>
            </a:xfrm>
          </p:grpSpPr>
          <p:sp>
            <p:nvSpPr>
              <p:cNvPr id="323" name="Rettangolo 322"/>
              <p:cNvSpPr/>
              <p:nvPr/>
            </p:nvSpPr>
            <p:spPr>
              <a:xfrm>
                <a:off x="1304565" y="449075"/>
                <a:ext cx="1028969" cy="36917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8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Workflow</a:t>
                </a:r>
                <a:r>
                  <a:rPr lang="it-IT" sz="800" kern="0" dirty="0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 </a:t>
                </a:r>
                <a:r>
                  <a:rPr lang="it-IT" sz="8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mangmt</a:t>
                </a:r>
                <a:endParaRPr lang="en-US" sz="8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endParaRPr>
              </a:p>
            </p:txBody>
          </p:sp>
          <p:pic>
            <p:nvPicPr>
              <p:cNvPr id="324" name="Immagine 32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40204" y="318391"/>
                <a:ext cx="549260" cy="261955"/>
              </a:xfrm>
              <a:prstGeom prst="rect">
                <a:avLst/>
              </a:prstGeom>
            </p:spPr>
          </p:pic>
        </p:grpSp>
        <p:grpSp>
          <p:nvGrpSpPr>
            <p:cNvPr id="325" name="Gruppo 324"/>
            <p:cNvGrpSpPr/>
            <p:nvPr/>
          </p:nvGrpSpPr>
          <p:grpSpPr>
            <a:xfrm>
              <a:off x="2970457" y="3123384"/>
              <a:ext cx="844006" cy="483440"/>
              <a:chOff x="-5968" y="347433"/>
              <a:chExt cx="844006" cy="483440"/>
            </a:xfrm>
          </p:grpSpPr>
          <p:pic>
            <p:nvPicPr>
              <p:cNvPr id="326" name="Immagine 325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4901" y="347433"/>
                <a:ext cx="378991" cy="223241"/>
              </a:xfrm>
              <a:prstGeom prst="rect">
                <a:avLst/>
              </a:prstGeom>
            </p:spPr>
          </p:pic>
          <p:sp>
            <p:nvSpPr>
              <p:cNvPr id="327" name="Rettangolo 326"/>
              <p:cNvSpPr/>
              <p:nvPr/>
            </p:nvSpPr>
            <p:spPr>
              <a:xfrm>
                <a:off x="-5968" y="461698"/>
                <a:ext cx="844006" cy="369175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softEdge rad="31750"/>
              </a:effectLst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800" kern="0" dirty="0" err="1">
                    <a:solidFill>
                      <a:prstClr val="black">
                        <a:lumMod val="85000"/>
                        <a:lumOff val="15000"/>
                      </a:prstClr>
                    </a:solidFill>
                    <a:latin typeface="Calibri" panose="020F0502020204030204"/>
                  </a:rPr>
                  <a:t>Tagging</a:t>
                </a:r>
                <a:endParaRPr lang="en-US" sz="8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331" name="Immagine 330"/>
            <p:cNvPicPr>
              <a:picLocks noChangeAspect="1"/>
            </p:cNvPicPr>
            <p:nvPr/>
          </p:nvPicPr>
          <p:blipFill>
            <a:blip r:embed="rId20">
              <a:duotone>
                <a:srgbClr val="E7E6E6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138678" y="3760620"/>
              <a:ext cx="2816596" cy="536494"/>
            </a:xfrm>
            <a:prstGeom prst="rect">
              <a:avLst/>
            </a:prstGeom>
          </p:spPr>
        </p:pic>
        <p:pic>
          <p:nvPicPr>
            <p:cNvPr id="332" name="Immagine 331"/>
            <p:cNvPicPr>
              <a:picLocks noChangeAspect="1"/>
            </p:cNvPicPr>
            <p:nvPr/>
          </p:nvPicPr>
          <p:blipFill>
            <a:blip r:embed="rId21">
              <a:duotone>
                <a:srgbClr val="E7E6E6">
                  <a:shade val="45000"/>
                  <a:satMod val="135000"/>
                </a:srgbClr>
                <a:prstClr val="white"/>
              </a:duotone>
            </a:blip>
            <a:stretch>
              <a:fillRect/>
            </a:stretch>
          </p:blipFill>
          <p:spPr>
            <a:xfrm>
              <a:off x="3565919" y="4446300"/>
              <a:ext cx="1786283" cy="463336"/>
            </a:xfrm>
            <a:prstGeom prst="rect">
              <a:avLst/>
            </a:prstGeom>
          </p:spPr>
        </p:pic>
        <p:grpSp>
          <p:nvGrpSpPr>
            <p:cNvPr id="336" name="Gruppo 335"/>
            <p:cNvGrpSpPr/>
            <p:nvPr/>
          </p:nvGrpSpPr>
          <p:grpSpPr>
            <a:xfrm>
              <a:off x="3110707" y="4205859"/>
              <a:ext cx="2589093" cy="253916"/>
              <a:chOff x="4534080" y="4874742"/>
              <a:chExt cx="3452125" cy="338555"/>
            </a:xfrm>
          </p:grpSpPr>
          <p:cxnSp>
            <p:nvCxnSpPr>
              <p:cNvPr id="337" name="Connettore 1 336"/>
              <p:cNvCxnSpPr/>
              <p:nvPr/>
            </p:nvCxnSpPr>
            <p:spPr>
              <a:xfrm flipV="1">
                <a:off x="4534080" y="5044019"/>
                <a:ext cx="3452125" cy="11105"/>
              </a:xfrm>
              <a:prstGeom prst="line">
                <a:avLst/>
              </a:prstGeom>
              <a:noFill/>
              <a:ln w="2857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>
                <a:reflection blurRad="6350" stA="50000" endA="300" endPos="90000" dir="5400000" sy="-100000" algn="bl" rotWithShape="0"/>
              </a:effectLst>
            </p:spPr>
          </p:cxnSp>
          <p:sp>
            <p:nvSpPr>
              <p:cNvPr id="338" name="CasellaDiTesto 337"/>
              <p:cNvSpPr txBox="1"/>
              <p:nvPr/>
            </p:nvSpPr>
            <p:spPr>
              <a:xfrm>
                <a:off x="5739442" y="4874742"/>
                <a:ext cx="1259319" cy="338555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it-IT" sz="1050" kern="0" dirty="0" err="1">
                    <a:solidFill>
                      <a:prstClr val="white">
                        <a:lumMod val="50000"/>
                      </a:prstClr>
                    </a:solidFill>
                    <a:latin typeface="Corbel" panose="020B0503020204020204"/>
                  </a:rPr>
                  <a:t>Infrastructure</a:t>
                </a:r>
                <a:endParaRPr lang="en-US" sz="1050" kern="0" dirty="0">
                  <a:solidFill>
                    <a:prstClr val="white">
                      <a:lumMod val="50000"/>
                    </a:prstClr>
                  </a:solidFill>
                  <a:latin typeface="Corbel" panose="020B0503020204020204"/>
                </a:endParaRPr>
              </a:p>
            </p:txBody>
          </p:sp>
        </p:grpSp>
        <p:grpSp>
          <p:nvGrpSpPr>
            <p:cNvPr id="3" name="Gruppo 2"/>
            <p:cNvGrpSpPr/>
            <p:nvPr/>
          </p:nvGrpSpPr>
          <p:grpSpPr>
            <a:xfrm>
              <a:off x="5310879" y="3118571"/>
              <a:ext cx="440916" cy="406613"/>
              <a:chOff x="419800" y="1684579"/>
              <a:chExt cx="440916" cy="406613"/>
            </a:xfrm>
          </p:grpSpPr>
          <p:sp>
            <p:nvSpPr>
              <p:cNvPr id="355" name="Rettangolo 354"/>
              <p:cNvSpPr/>
              <p:nvPr/>
            </p:nvSpPr>
            <p:spPr>
              <a:xfrm>
                <a:off x="419800" y="1953004"/>
                <a:ext cx="440916" cy="138188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525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Tiling</a:t>
                </a:r>
                <a:endParaRPr lang="en-US" sz="525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57" name="Immagine 356"/>
              <p:cNvPicPr>
                <a:picLocks noChangeAspect="1"/>
              </p:cNvPicPr>
              <p:nvPr/>
            </p:nvPicPr>
            <p:blipFill>
              <a:blip r:embed="rId22">
                <a:clrChange>
                  <a:clrFrom>
                    <a:srgbClr val="F1F1F1"/>
                  </a:clrFrom>
                  <a:clrTo>
                    <a:srgbClr val="F1F1F1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92727" y="1684579"/>
                <a:ext cx="272741" cy="298139"/>
              </a:xfrm>
              <a:prstGeom prst="rect">
                <a:avLst/>
              </a:prstGeom>
            </p:spPr>
          </p:pic>
        </p:grpSp>
        <p:grpSp>
          <p:nvGrpSpPr>
            <p:cNvPr id="2" name="Gruppo 1"/>
            <p:cNvGrpSpPr/>
            <p:nvPr/>
          </p:nvGrpSpPr>
          <p:grpSpPr>
            <a:xfrm>
              <a:off x="5711279" y="3162225"/>
              <a:ext cx="610498" cy="400406"/>
              <a:chOff x="859419" y="1755334"/>
              <a:chExt cx="610498" cy="400406"/>
            </a:xfrm>
          </p:grpSpPr>
          <p:sp>
            <p:nvSpPr>
              <p:cNvPr id="356" name="Rettangolo 355"/>
              <p:cNvSpPr/>
              <p:nvPr/>
            </p:nvSpPr>
            <p:spPr>
              <a:xfrm>
                <a:off x="859419" y="2031033"/>
                <a:ext cx="610498" cy="124707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r>
                  <a:rPr lang="it-IT" sz="525" kern="0" dirty="0" err="1">
                    <a:solidFill>
                      <a:srgbClr val="000000">
                        <a:lumMod val="85000"/>
                        <a:lumOff val="15000"/>
                      </a:srgbClr>
                    </a:solidFill>
                    <a:latin typeface="Corbel" panose="020B0503020204020204"/>
                  </a:rPr>
                  <a:t>Monitoring</a:t>
                </a:r>
                <a:endParaRPr lang="en-US" sz="525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Corbel" panose="020B0503020204020204"/>
                </a:endParaRPr>
              </a:p>
            </p:txBody>
          </p:sp>
          <p:pic>
            <p:nvPicPr>
              <p:cNvPr id="358" name="Immagine 357"/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33255" y="1755334"/>
                <a:ext cx="262826" cy="287300"/>
              </a:xfrm>
              <a:prstGeom prst="rect">
                <a:avLst/>
              </a:prstGeom>
            </p:spPr>
          </p:pic>
        </p:grpSp>
      </p:grpSp>
      <p:grpSp>
        <p:nvGrpSpPr>
          <p:cNvPr id="378" name="Group 80"/>
          <p:cNvGrpSpPr>
            <a:grpSpLocks/>
          </p:cNvGrpSpPr>
          <p:nvPr/>
        </p:nvGrpSpPr>
        <p:grpSpPr bwMode="auto">
          <a:xfrm>
            <a:off x="5757667" y="319863"/>
            <a:ext cx="1732621" cy="1899362"/>
            <a:chOff x="5405" y="6"/>
            <a:chExt cx="1597" cy="1681"/>
          </a:xfrm>
        </p:grpSpPr>
        <p:pic>
          <p:nvPicPr>
            <p:cNvPr id="379" name="Picture 68" descr="GEOSS_Portal_Website_link2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" y="6"/>
              <a:ext cx="1597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" name="Line 69"/>
            <p:cNvSpPr>
              <a:spLocks noChangeShapeType="1"/>
            </p:cNvSpPr>
            <p:nvPr/>
          </p:nvSpPr>
          <p:spPr bwMode="auto">
            <a:xfrm flipH="1">
              <a:off x="5431" y="71"/>
              <a:ext cx="917" cy="360"/>
            </a:xfrm>
            <a:prstGeom prst="line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1" name="Line 70"/>
            <p:cNvSpPr>
              <a:spLocks noChangeShapeType="1"/>
            </p:cNvSpPr>
            <p:nvPr/>
          </p:nvSpPr>
          <p:spPr bwMode="auto">
            <a:xfrm flipH="1">
              <a:off x="6418" y="205"/>
              <a:ext cx="71" cy="1482"/>
            </a:xfrm>
            <a:prstGeom prst="line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2" name="Line 71"/>
            <p:cNvSpPr>
              <a:spLocks noChangeShapeType="1"/>
            </p:cNvSpPr>
            <p:nvPr/>
          </p:nvSpPr>
          <p:spPr bwMode="auto">
            <a:xfrm flipH="1">
              <a:off x="5944" y="148"/>
              <a:ext cx="409" cy="490"/>
            </a:xfrm>
            <a:prstGeom prst="line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3" name="Freeform 72"/>
            <p:cNvSpPr>
              <a:spLocks/>
            </p:cNvSpPr>
            <p:nvPr/>
          </p:nvSpPr>
          <p:spPr bwMode="auto">
            <a:xfrm>
              <a:off x="6138" y="157"/>
              <a:ext cx="338" cy="377"/>
            </a:xfrm>
            <a:custGeom>
              <a:avLst/>
              <a:gdLst>
                <a:gd name="T0" fmla="*/ 0 w 276"/>
                <a:gd name="T1" fmla="*/ 0 h 315"/>
                <a:gd name="T2" fmla="*/ 0 w 276"/>
                <a:gd name="T3" fmla="*/ 2147483646 h 315"/>
                <a:gd name="T4" fmla="*/ 2147483646 w 276"/>
                <a:gd name="T5" fmla="*/ 2147483646 h 315"/>
                <a:gd name="T6" fmla="*/ 2147483646 w 276"/>
                <a:gd name="T7" fmla="*/ 2147483646 h 315"/>
                <a:gd name="T8" fmla="*/ 0 w 27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315"/>
                <a:gd name="T17" fmla="*/ 276 w 27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315">
                  <a:moveTo>
                    <a:pt x="0" y="0"/>
                  </a:moveTo>
                  <a:lnTo>
                    <a:pt x="0" y="204"/>
                  </a:lnTo>
                  <a:lnTo>
                    <a:pt x="276" y="315"/>
                  </a:lnTo>
                  <a:lnTo>
                    <a:pt x="274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6862"/>
              </a:schemeClr>
            </a:solidFill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84" name="Line 73"/>
            <p:cNvSpPr>
              <a:spLocks noChangeShapeType="1"/>
            </p:cNvSpPr>
            <p:nvPr/>
          </p:nvSpPr>
          <p:spPr bwMode="auto">
            <a:xfrm flipH="1">
              <a:off x="6405" y="133"/>
              <a:ext cx="84" cy="684"/>
            </a:xfrm>
            <a:prstGeom prst="line">
              <a:avLst/>
            </a:prstGeom>
            <a:noFill/>
            <a:ln w="9525">
              <a:solidFill>
                <a:schemeClr val="accent5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385" name="Text Box 72"/>
          <p:cNvSpPr txBox="1">
            <a:spLocks noChangeArrowheads="1"/>
          </p:cNvSpPr>
          <p:nvPr/>
        </p:nvSpPr>
        <p:spPr bwMode="auto">
          <a:xfrm>
            <a:off x="7591871" y="473793"/>
            <a:ext cx="1354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002060"/>
                </a:solidFill>
              </a:rPr>
              <a:t>GEO</a:t>
            </a:r>
            <a:r>
              <a:rPr kumimoji="0" lang="fr-CH" altLang="ja-JP" sz="1200" dirty="0" smtClean="0">
                <a:solidFill>
                  <a:srgbClr val="002060"/>
                </a:solidFill>
              </a:rPr>
              <a:t>             </a:t>
            </a:r>
            <a:r>
              <a:rPr kumimoji="0" lang="fr-CH" altLang="ja-JP" sz="1200" i="1" dirty="0" smtClean="0">
                <a:solidFill>
                  <a:srgbClr val="002060"/>
                </a:solidFill>
              </a:rPr>
              <a:t>Home Page</a:t>
            </a:r>
          </a:p>
        </p:txBody>
      </p:sp>
      <p:sp>
        <p:nvSpPr>
          <p:cNvPr id="387" name="Text Box 72"/>
          <p:cNvSpPr txBox="1">
            <a:spLocks noChangeArrowheads="1"/>
          </p:cNvSpPr>
          <p:nvPr/>
        </p:nvSpPr>
        <p:spPr bwMode="auto">
          <a:xfrm>
            <a:off x="6840515" y="1406930"/>
            <a:ext cx="14779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002060"/>
                </a:solidFill>
              </a:rPr>
              <a:t>GEOSS</a:t>
            </a:r>
            <a:r>
              <a:rPr kumimoji="0" lang="fr-CH" altLang="ja-JP" sz="1200" dirty="0" smtClean="0">
                <a:solidFill>
                  <a:srgbClr val="002060"/>
                </a:solidFill>
              </a:rPr>
              <a:t>             </a:t>
            </a:r>
            <a:r>
              <a:rPr kumimoji="0" lang="fr-CH" altLang="ja-JP" sz="1200" i="1" dirty="0" smtClean="0">
                <a:solidFill>
                  <a:srgbClr val="002060"/>
                </a:solidFill>
              </a:rPr>
              <a:t>Portal</a:t>
            </a:r>
          </a:p>
        </p:txBody>
      </p:sp>
      <p:grpSp>
        <p:nvGrpSpPr>
          <p:cNvPr id="388" name="Group 26"/>
          <p:cNvGrpSpPr>
            <a:grpSpLocks/>
          </p:cNvGrpSpPr>
          <p:nvPr/>
        </p:nvGrpSpPr>
        <p:grpSpPr bwMode="auto">
          <a:xfrm>
            <a:off x="4823288" y="-53200"/>
            <a:ext cx="2209800" cy="1200150"/>
            <a:chOff x="3497" y="273"/>
            <a:chExt cx="1392" cy="756"/>
          </a:xfrm>
        </p:grpSpPr>
        <p:pic>
          <p:nvPicPr>
            <p:cNvPr id="389" name="Immagine 3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4"/>
            <a:stretch>
              <a:fillRect/>
            </a:stretch>
          </p:blipFill>
          <p:spPr bwMode="auto">
            <a:xfrm>
              <a:off x="3678" y="338"/>
              <a:ext cx="4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Immagine 25"/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5F6E8"/>
                </a:clrFrom>
                <a:clrTo>
                  <a:srgbClr val="F5F6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78" r="79437" b="2097"/>
            <a:stretch>
              <a:fillRect/>
            </a:stretch>
          </p:blipFill>
          <p:spPr bwMode="auto">
            <a:xfrm>
              <a:off x="3497" y="782"/>
              <a:ext cx="58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Immagine 9"/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0" t="59428" r="3648" b="25609"/>
            <a:stretch>
              <a:fillRect/>
            </a:stretch>
          </p:blipFill>
          <p:spPr bwMode="auto">
            <a:xfrm rot="-610650">
              <a:off x="3868" y="273"/>
              <a:ext cx="1021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3" name="Text Box 72"/>
          <p:cNvSpPr txBox="1">
            <a:spLocks noChangeArrowheads="1"/>
          </p:cNvSpPr>
          <p:nvPr/>
        </p:nvSpPr>
        <p:spPr bwMode="auto">
          <a:xfrm>
            <a:off x="1148824" y="1135172"/>
            <a:ext cx="25801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GEOSS </a:t>
            </a:r>
            <a:r>
              <a:rPr kumimoji="0" lang="fr-CH" altLang="ja-JP" sz="1200" i="1" dirty="0" err="1" smtClean="0">
                <a:solidFill>
                  <a:srgbClr val="C00000"/>
                </a:solidFill>
              </a:rPr>
              <a:t>Community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 </a:t>
            </a:r>
            <a:r>
              <a:rPr kumimoji="0" lang="fr-CH" altLang="ja-JP" sz="1200" i="1" dirty="0" err="1" smtClean="0">
                <a:solidFill>
                  <a:srgbClr val="C00000"/>
                </a:solidFill>
              </a:rPr>
              <a:t>Portals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pic>
        <p:nvPicPr>
          <p:cNvPr id="396" name="Immagine 395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50" flipH="1">
            <a:off x="4566425" y="1209777"/>
            <a:ext cx="1303649" cy="144991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493629" y="5267934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6600"/>
                </a:solidFill>
              </a:rPr>
              <a:t>… .</a:t>
            </a:r>
            <a:endParaRPr lang="en-US" sz="3600" dirty="0">
              <a:solidFill>
                <a:srgbClr val="FF6600"/>
              </a:solidFill>
            </a:endParaRPr>
          </a:p>
        </p:txBody>
      </p:sp>
      <p:grpSp>
        <p:nvGrpSpPr>
          <p:cNvPr id="273" name="Gruppo 272"/>
          <p:cNvGrpSpPr/>
          <p:nvPr/>
        </p:nvGrpSpPr>
        <p:grpSpPr>
          <a:xfrm>
            <a:off x="1191191" y="326673"/>
            <a:ext cx="605395" cy="870361"/>
            <a:chOff x="3005318" y="2166435"/>
            <a:chExt cx="735166" cy="971163"/>
          </a:xfrm>
        </p:grpSpPr>
        <p:grpSp>
          <p:nvGrpSpPr>
            <p:cNvPr id="274" name="Gruppo 273"/>
            <p:cNvGrpSpPr/>
            <p:nvPr/>
          </p:nvGrpSpPr>
          <p:grpSpPr>
            <a:xfrm>
              <a:off x="3005318" y="2166435"/>
              <a:ext cx="735166" cy="386350"/>
              <a:chOff x="3730434" y="1683835"/>
              <a:chExt cx="735166" cy="386350"/>
            </a:xfrm>
          </p:grpSpPr>
          <p:sp>
            <p:nvSpPr>
              <p:cNvPr id="277" name="Fumetto 3 276"/>
              <p:cNvSpPr/>
              <p:nvPr/>
            </p:nvSpPr>
            <p:spPr>
              <a:xfrm>
                <a:off x="3782105" y="1722967"/>
                <a:ext cx="650875" cy="330200"/>
              </a:xfrm>
              <a:prstGeom prst="wedgeEllipseCallout">
                <a:avLst>
                  <a:gd name="adj1" fmla="val 22094"/>
                  <a:gd name="adj2" fmla="val 86538"/>
                </a:avLst>
              </a:prstGeom>
              <a:solidFill>
                <a:srgbClr val="818183"/>
              </a:solidFill>
              <a:ln w="19050" cap="flat" cmpd="sng" algn="ctr">
                <a:solidFill>
                  <a:srgbClr val="818183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Corbel" panose="020B0503020204020204"/>
                </a:endParaRPr>
              </a:p>
            </p:txBody>
          </p:sp>
          <p:sp>
            <p:nvSpPr>
              <p:cNvPr id="278" name="CasellaDiTesto 277"/>
              <p:cNvSpPr txBox="1"/>
              <p:nvPr/>
            </p:nvSpPr>
            <p:spPr>
              <a:xfrm>
                <a:off x="3730434" y="1683835"/>
                <a:ext cx="735166" cy="386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it-IT" sz="825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rPr>
                  <a:t>Web Browser</a:t>
                </a:r>
                <a:endParaRPr lang="en-US" sz="825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/>
                </a:endParaRPr>
              </a:p>
            </p:txBody>
          </p:sp>
        </p:grpSp>
        <p:pic>
          <p:nvPicPr>
            <p:cNvPr id="275" name="Immagine 274"/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77557" y="2527332"/>
              <a:ext cx="610266" cy="610266"/>
            </a:xfrm>
            <a:prstGeom prst="rect">
              <a:avLst/>
            </a:prstGeom>
          </p:spPr>
        </p:pic>
      </p:grpSp>
      <p:grpSp>
        <p:nvGrpSpPr>
          <p:cNvPr id="284" name="Gruppo 283"/>
          <p:cNvGrpSpPr/>
          <p:nvPr/>
        </p:nvGrpSpPr>
        <p:grpSpPr>
          <a:xfrm>
            <a:off x="3705695" y="395300"/>
            <a:ext cx="852759" cy="877169"/>
            <a:chOff x="7707910" y="4599654"/>
            <a:chExt cx="1035555" cy="978759"/>
          </a:xfrm>
        </p:grpSpPr>
        <p:grpSp>
          <p:nvGrpSpPr>
            <p:cNvPr id="285" name="Gruppo 284"/>
            <p:cNvGrpSpPr/>
            <p:nvPr/>
          </p:nvGrpSpPr>
          <p:grpSpPr>
            <a:xfrm>
              <a:off x="8092590" y="4599654"/>
              <a:ext cx="650875" cy="386350"/>
              <a:chOff x="7955491" y="4564593"/>
              <a:chExt cx="650875" cy="386350"/>
            </a:xfrm>
          </p:grpSpPr>
          <p:sp>
            <p:nvSpPr>
              <p:cNvPr id="288" name="Fumetto 3 287"/>
              <p:cNvSpPr/>
              <p:nvPr/>
            </p:nvSpPr>
            <p:spPr>
              <a:xfrm>
                <a:off x="7955491" y="4578325"/>
                <a:ext cx="650875" cy="330200"/>
              </a:xfrm>
              <a:prstGeom prst="wedgeEllipseCallout">
                <a:avLst>
                  <a:gd name="adj1" fmla="val -35467"/>
                  <a:gd name="adj2" fmla="val 65384"/>
                </a:avLst>
              </a:prstGeom>
              <a:solidFill>
                <a:srgbClr val="DF5327"/>
              </a:solidFill>
              <a:ln w="19050" cap="flat" cmpd="sng" algn="ctr">
                <a:solidFill>
                  <a:srgbClr val="DF5327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srgbClr val="FFFFFF"/>
                  </a:solidFill>
                  <a:latin typeface="Corbel" panose="020B0503020204020204"/>
                </a:endParaRPr>
              </a:p>
            </p:txBody>
          </p:sp>
          <p:sp>
            <p:nvSpPr>
              <p:cNvPr id="289" name="CasellaDiTesto 288"/>
              <p:cNvSpPr txBox="1"/>
              <p:nvPr/>
            </p:nvSpPr>
            <p:spPr>
              <a:xfrm>
                <a:off x="7990416" y="4564593"/>
                <a:ext cx="595336" cy="386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it-IT" sz="825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rPr>
                  <a:t>Mobile </a:t>
                </a:r>
                <a:r>
                  <a:rPr lang="it-IT" sz="825" kern="0" dirty="0" err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 panose="020B0503020204020204"/>
                  </a:rPr>
                  <a:t>App</a:t>
                </a:r>
                <a:endParaRPr lang="en-US" sz="825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/>
                </a:endParaRPr>
              </a:p>
            </p:txBody>
          </p:sp>
        </p:grpSp>
        <p:pic>
          <p:nvPicPr>
            <p:cNvPr id="286" name="Immagine 285"/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07910" y="4957318"/>
              <a:ext cx="621095" cy="621095"/>
            </a:xfrm>
            <a:prstGeom prst="rect">
              <a:avLst/>
            </a:prstGeom>
          </p:spPr>
        </p:pic>
      </p:grpSp>
      <p:pic>
        <p:nvPicPr>
          <p:cNvPr id="20" name="Immagine 19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001" y="694686"/>
            <a:ext cx="1616691" cy="158555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0716" y="-36087"/>
            <a:ext cx="1033279" cy="1033279"/>
          </a:xfrm>
          <a:prstGeom prst="rect">
            <a:avLst/>
          </a:prstGeom>
        </p:spPr>
      </p:pic>
      <p:pic>
        <p:nvPicPr>
          <p:cNvPr id="398" name="Immagine 397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7445">
            <a:off x="1663151" y="1052765"/>
            <a:ext cx="1673989" cy="1861804"/>
          </a:xfrm>
          <a:prstGeom prst="rect">
            <a:avLst/>
          </a:prstGeom>
        </p:spPr>
      </p:pic>
      <p:pic>
        <p:nvPicPr>
          <p:cNvPr id="394" name="Immagine 11"/>
          <p:cNvPicPr>
            <a:picLocks noChangeAspect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07" y="1475696"/>
            <a:ext cx="1375160" cy="886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" name="Gruppo 278"/>
          <p:cNvGrpSpPr/>
          <p:nvPr/>
        </p:nvGrpSpPr>
        <p:grpSpPr>
          <a:xfrm>
            <a:off x="1823078" y="471039"/>
            <a:ext cx="672588" cy="650870"/>
            <a:chOff x="3450064" y="4707423"/>
            <a:chExt cx="816762" cy="726250"/>
          </a:xfrm>
        </p:grpSpPr>
        <p:sp>
          <p:nvSpPr>
            <p:cNvPr id="280" name="Fumetto 3 279"/>
            <p:cNvSpPr/>
            <p:nvPr/>
          </p:nvSpPr>
          <p:spPr>
            <a:xfrm>
              <a:off x="3615948" y="4729113"/>
              <a:ext cx="650878" cy="330200"/>
            </a:xfrm>
            <a:prstGeom prst="wedgeEllipseCallout">
              <a:avLst>
                <a:gd name="adj1" fmla="val -52803"/>
                <a:gd name="adj2" fmla="val 100745"/>
              </a:avLst>
            </a:prstGeom>
            <a:solidFill>
              <a:srgbClr val="DF5327"/>
            </a:solidFill>
            <a:ln w="19050" cap="flat" cmpd="sng" algn="ctr">
              <a:solidFill>
                <a:srgbClr val="DF5327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srgbClr val="FFFFFF"/>
                </a:solidFill>
                <a:latin typeface="Corbel" panose="020B0503020204020204"/>
              </a:endParaRPr>
            </a:p>
          </p:txBody>
        </p:sp>
        <p:sp>
          <p:nvSpPr>
            <p:cNvPr id="281" name="CasellaDiTesto 280"/>
            <p:cNvSpPr txBox="1"/>
            <p:nvPr/>
          </p:nvSpPr>
          <p:spPr>
            <a:xfrm>
              <a:off x="3615722" y="4707423"/>
              <a:ext cx="606426" cy="38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it-IT" sz="825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/>
                </a:rPr>
                <a:t>Mobile </a:t>
              </a:r>
              <a:r>
                <a:rPr lang="it-IT" sz="825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 panose="020B0503020204020204"/>
                </a:rPr>
                <a:t>App</a:t>
              </a:r>
              <a:endParaRPr lang="en-US" sz="825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/>
              </a:endParaRPr>
            </a:p>
          </p:txBody>
        </p:sp>
        <p:pic>
          <p:nvPicPr>
            <p:cNvPr id="282" name="Immagine 28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50064" y="4991339"/>
              <a:ext cx="228664" cy="442334"/>
            </a:xfrm>
            <a:prstGeom prst="rect">
              <a:avLst/>
            </a:prstGeom>
          </p:spPr>
        </p:pic>
      </p:grpSp>
      <p:sp>
        <p:nvSpPr>
          <p:cNvPr id="128" name="CasellaDiTesto 127"/>
          <p:cNvSpPr txBox="1"/>
          <p:nvPr/>
        </p:nvSpPr>
        <p:spPr>
          <a:xfrm>
            <a:off x="2652792" y="4023374"/>
            <a:ext cx="3482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99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GCI 2.0</a:t>
            </a:r>
          </a:p>
        </p:txBody>
      </p:sp>
      <p:pic>
        <p:nvPicPr>
          <p:cNvPr id="173" name="Immagine 172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952" y="3993001"/>
            <a:ext cx="1616691" cy="1585557"/>
          </a:xfrm>
          <a:prstGeom prst="rect">
            <a:avLst/>
          </a:prstGeom>
        </p:spPr>
      </p:pic>
      <p:pic>
        <p:nvPicPr>
          <p:cNvPr id="174" name="Immagine 173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750" flipH="1">
            <a:off x="1487642" y="4023414"/>
            <a:ext cx="1303649" cy="1449913"/>
          </a:xfrm>
          <a:prstGeom prst="rect">
            <a:avLst/>
          </a:prstGeom>
        </p:spPr>
      </p:pic>
      <p:grpSp>
        <p:nvGrpSpPr>
          <p:cNvPr id="129" name="Gruppo 128"/>
          <p:cNvGrpSpPr/>
          <p:nvPr/>
        </p:nvGrpSpPr>
        <p:grpSpPr>
          <a:xfrm>
            <a:off x="1571246" y="1294666"/>
            <a:ext cx="5790553" cy="2570313"/>
            <a:chOff x="1302280" y="2896460"/>
            <a:chExt cx="5790553" cy="2570313"/>
          </a:xfrm>
        </p:grpSpPr>
        <p:sp>
          <p:nvSpPr>
            <p:cNvPr id="130" name="Onda 1 129"/>
            <p:cNvSpPr/>
            <p:nvPr/>
          </p:nvSpPr>
          <p:spPr>
            <a:xfrm>
              <a:off x="1302280" y="2896460"/>
              <a:ext cx="5790553" cy="2570313"/>
            </a:xfrm>
            <a:prstGeom prst="wave">
              <a:avLst>
                <a:gd name="adj1" fmla="val 11709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166" name="Rettangolo 165"/>
            <p:cNvSpPr/>
            <p:nvPr/>
          </p:nvSpPr>
          <p:spPr>
            <a:xfrm>
              <a:off x="1573303" y="3202155"/>
              <a:ext cx="5305907" cy="1877917"/>
            </a:xfrm>
            <a:prstGeom prst="rect">
              <a:avLst/>
            </a:prstGeom>
          </p:spPr>
          <p:txBody>
            <a:bodyPr>
              <a:prstTxWarp prst="textWave1">
                <a:avLst>
                  <a:gd name="adj1" fmla="val 12500"/>
                  <a:gd name="adj2" fmla="val -201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/>
                <a:t>Hybrid Cloud services</a:t>
              </a:r>
            </a:p>
            <a:p>
              <a:pPr algn="ctr"/>
              <a:r>
                <a:rPr lang="en-US" sz="2000" b="1" dirty="0" smtClean="0"/>
                <a:t>(integrating public and private clouds) </a:t>
              </a:r>
              <a:endParaRPr lang="en-US" sz="2000" b="1" dirty="0"/>
            </a:p>
          </p:txBody>
        </p:sp>
      </p:grpSp>
      <p:grpSp>
        <p:nvGrpSpPr>
          <p:cNvPr id="180" name="Gruppo 179"/>
          <p:cNvGrpSpPr/>
          <p:nvPr/>
        </p:nvGrpSpPr>
        <p:grpSpPr>
          <a:xfrm>
            <a:off x="2125379" y="2158381"/>
            <a:ext cx="5790553" cy="2570313"/>
            <a:chOff x="1302280" y="2896460"/>
            <a:chExt cx="5790553" cy="2570313"/>
          </a:xfrm>
        </p:grpSpPr>
        <p:sp>
          <p:nvSpPr>
            <p:cNvPr id="181" name="Onda 1 180"/>
            <p:cNvSpPr/>
            <p:nvPr/>
          </p:nvSpPr>
          <p:spPr>
            <a:xfrm>
              <a:off x="1302280" y="2896460"/>
              <a:ext cx="5790553" cy="2570313"/>
            </a:xfrm>
            <a:prstGeom prst="wave">
              <a:avLst>
                <a:gd name="adj1" fmla="val 11709"/>
                <a:gd name="adj2" fmla="val 0"/>
              </a:avLst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182" name="Rettangolo 181"/>
            <p:cNvSpPr/>
            <p:nvPr/>
          </p:nvSpPr>
          <p:spPr>
            <a:xfrm>
              <a:off x="1573303" y="3202155"/>
              <a:ext cx="5305907" cy="1877917"/>
            </a:xfrm>
            <a:prstGeom prst="rect">
              <a:avLst/>
            </a:prstGeom>
          </p:spPr>
          <p:txBody>
            <a:bodyPr>
              <a:prstTxWarp prst="textWave1">
                <a:avLst>
                  <a:gd name="adj1" fmla="val 12500"/>
                  <a:gd name="adj2" fmla="val -201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/>
                <a:t>(Cloud-based)</a:t>
              </a:r>
            </a:p>
            <a:p>
              <a:pPr algn="ctr"/>
              <a:r>
                <a:rPr lang="en-US" sz="2000" b="1" dirty="0" smtClean="0"/>
                <a:t>Software Ecosystem</a:t>
              </a:r>
            </a:p>
          </p:txBody>
        </p:sp>
      </p:grpSp>
      <p:grpSp>
        <p:nvGrpSpPr>
          <p:cNvPr id="175" name="Gruppo 174"/>
          <p:cNvGrpSpPr/>
          <p:nvPr/>
        </p:nvGrpSpPr>
        <p:grpSpPr>
          <a:xfrm>
            <a:off x="1085515" y="2542963"/>
            <a:ext cx="6244374" cy="3067319"/>
            <a:chOff x="1222987" y="3749765"/>
            <a:chExt cx="6244374" cy="3067319"/>
          </a:xfrm>
        </p:grpSpPr>
        <p:grpSp>
          <p:nvGrpSpPr>
            <p:cNvPr id="176" name="Gruppo 175"/>
            <p:cNvGrpSpPr/>
            <p:nvPr/>
          </p:nvGrpSpPr>
          <p:grpSpPr>
            <a:xfrm>
              <a:off x="1222987" y="3749765"/>
              <a:ext cx="6244374" cy="3067319"/>
              <a:chOff x="1302280" y="2896460"/>
              <a:chExt cx="5790553" cy="2570313"/>
            </a:xfrm>
          </p:grpSpPr>
          <p:sp>
            <p:nvSpPr>
              <p:cNvPr id="178" name="Onda 1 177"/>
              <p:cNvSpPr/>
              <p:nvPr/>
            </p:nvSpPr>
            <p:spPr>
              <a:xfrm>
                <a:off x="1302280" y="2896460"/>
                <a:ext cx="5790553" cy="2570313"/>
              </a:xfrm>
              <a:prstGeom prst="wave">
                <a:avLst>
                  <a:gd name="adj1" fmla="val 11709"/>
                  <a:gd name="adj2" fmla="val 0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prstTxWarp prst="textWave1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179" name="Rettangolo 178"/>
              <p:cNvSpPr/>
              <p:nvPr/>
            </p:nvSpPr>
            <p:spPr>
              <a:xfrm>
                <a:off x="1573303" y="3453192"/>
                <a:ext cx="5305907" cy="1437479"/>
              </a:xfrm>
              <a:prstGeom prst="rect">
                <a:avLst/>
              </a:prstGeom>
            </p:spPr>
            <p:txBody>
              <a:bodyPr>
                <a:prstTxWarp prst="textWave1">
                  <a:avLst>
                    <a:gd name="adj1" fmla="val 12500"/>
                    <a:gd name="adj2" fmla="val -201"/>
                  </a:avLst>
                </a:prstTxWarp>
                <a:spAutoFit/>
              </a:bodyPr>
              <a:lstStyle/>
              <a:p>
                <a:pPr algn="ctr"/>
                <a:r>
                  <a:rPr lang="en-US" sz="2000" b="1" dirty="0" smtClean="0"/>
                  <a:t>Collaborative-Acknowledged </a:t>
                </a:r>
                <a:br>
                  <a:rPr lang="en-US" sz="2000" b="1" dirty="0" smtClean="0"/>
                </a:br>
                <a:r>
                  <a:rPr lang="en-US" sz="2000" b="1" dirty="0" smtClean="0"/>
                  <a:t>Management approach </a:t>
                </a:r>
                <a:endParaRPr lang="en-US" sz="2000" b="1" dirty="0"/>
              </a:p>
            </p:txBody>
          </p:sp>
        </p:grpSp>
        <p:sp>
          <p:nvSpPr>
            <p:cNvPr id="177" name="CasellaDiTesto 176"/>
            <p:cNvSpPr txBox="1"/>
            <p:nvPr/>
          </p:nvSpPr>
          <p:spPr>
            <a:xfrm rot="21086907">
              <a:off x="5615007" y="6331624"/>
              <a:ext cx="1760888" cy="381867"/>
            </a:xfrm>
            <a:prstGeom prst="rect">
              <a:avLst/>
            </a:prstGeom>
            <a:noFill/>
          </p:spPr>
          <p:txBody>
            <a:bodyPr wrap="none" rtlCol="0">
              <a:prstTxWarp prst="textTriangleInverted">
                <a:avLst/>
              </a:prstTxWarp>
              <a:spAutoFit/>
            </a:bodyPr>
            <a:lstStyle/>
            <a:p>
              <a:r>
                <a:rPr lang="en-US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[Governance]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72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0"/>
      <p:bldP spid="387" grpId="0"/>
      <p:bldP spid="393" grpId="0"/>
      <p:bldP spid="7" grpId="0"/>
      <p:bldP spid="1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6" y="1330959"/>
            <a:ext cx="7604726" cy="4890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1" name="Titolo 4"/>
          <p:cNvSpPr>
            <a:spLocks noGrp="1"/>
          </p:cNvSpPr>
          <p:nvPr>
            <p:ph type="title"/>
          </p:nvPr>
        </p:nvSpPr>
        <p:spPr>
          <a:xfrm>
            <a:off x="168259" y="410683"/>
            <a:ext cx="8747760" cy="709612"/>
          </a:xfr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 altLang="en-US" sz="4400" dirty="0" smtClean="0"/>
              <a:t>(</a:t>
            </a:r>
            <a:r>
              <a:rPr lang="it-IT" altLang="en-US" sz="4400" dirty="0"/>
              <a:t>GCI 2.0) GEO DAB in the </a:t>
            </a:r>
            <a:r>
              <a:rPr lang="it-IT" altLang="en-US" sz="4400" dirty="0" err="1"/>
              <a:t>Cloud</a:t>
            </a:r>
            <a:endParaRPr lang="en-US" altLang="en-US" sz="4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405912" y="2942845"/>
            <a:ext cx="7532831" cy="3108543"/>
          </a:xfrm>
          <a:prstGeom prst="rect">
            <a:avLst/>
          </a:prstGeom>
          <a:solidFill>
            <a:schemeClr val="tx1">
              <a:alpha val="5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ln/>
                <a:solidFill>
                  <a:srgbClr val="C00000"/>
                </a:solidFill>
              </a:rPr>
              <a:t>15 GEO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Discovery</a:t>
            </a:r>
            <a:r>
              <a:rPr lang="it-IT" sz="2800" b="1" dirty="0">
                <a:ln/>
                <a:solidFill>
                  <a:srgbClr val="C00000"/>
                </a:solidFill>
              </a:rPr>
              <a:t> Broker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nodes</a:t>
            </a:r>
            <a:endParaRPr lang="it-IT" sz="2800" b="1" dirty="0">
              <a:ln/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ln/>
                <a:solidFill>
                  <a:srgbClr val="C00000"/>
                </a:solidFill>
              </a:rPr>
              <a:t>6 GEO Access Broker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nodes</a:t>
            </a:r>
            <a:endParaRPr lang="it-IT" sz="2800" b="1" dirty="0">
              <a:ln/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ln/>
                <a:solidFill>
                  <a:srgbClr val="C00000"/>
                </a:solidFill>
              </a:rPr>
              <a:t>3 Data Provider Service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Validator</a:t>
            </a:r>
            <a:r>
              <a:rPr lang="it-IT" sz="2800" b="1" dirty="0">
                <a:ln/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nodes</a:t>
            </a:r>
            <a:endParaRPr lang="it-IT" sz="2800" b="1" dirty="0">
              <a:ln/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ln/>
                <a:solidFill>
                  <a:srgbClr val="C00000"/>
                </a:solidFill>
              </a:rPr>
              <a:t>4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Elastic</a:t>
            </a:r>
            <a:r>
              <a:rPr lang="it-IT" sz="2800" b="1" dirty="0">
                <a:ln/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Load</a:t>
            </a:r>
            <a:r>
              <a:rPr lang="it-IT" sz="2800" b="1" dirty="0">
                <a:ln/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Balancing</a:t>
            </a:r>
            <a:r>
              <a:rPr lang="it-IT" sz="2800" b="1" dirty="0">
                <a:ln/>
                <a:solidFill>
                  <a:srgbClr val="C00000"/>
                </a:solidFill>
              </a:rPr>
              <a:t>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nodes</a:t>
            </a:r>
            <a:endParaRPr lang="it-IT" sz="2800" b="1" dirty="0">
              <a:ln/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ln/>
                <a:solidFill>
                  <a:srgbClr val="C00000"/>
                </a:solidFill>
              </a:rPr>
              <a:t>5 GEO Tiles 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nodes</a:t>
            </a:r>
            <a:endParaRPr lang="it-IT" sz="2800" b="1" dirty="0">
              <a:ln/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it-IT" sz="2800" b="1" dirty="0" smtClean="0">
                <a:ln/>
                <a:solidFill>
                  <a:srgbClr val="C00000"/>
                </a:solidFill>
              </a:rPr>
              <a:t>1 </a:t>
            </a:r>
            <a:r>
              <a:rPr lang="it-IT" sz="2800" b="1" dirty="0" err="1" smtClean="0">
                <a:ln/>
                <a:solidFill>
                  <a:srgbClr val="C00000"/>
                </a:solidFill>
              </a:rPr>
              <a:t>Hbase</a:t>
            </a:r>
            <a:r>
              <a:rPr lang="it-IT" sz="2800" b="1" dirty="0" smtClean="0">
                <a:ln/>
                <a:solidFill>
                  <a:srgbClr val="C00000"/>
                </a:solidFill>
              </a:rPr>
              <a:t> </a:t>
            </a:r>
            <a:r>
              <a:rPr lang="it-IT" sz="2800" b="1" dirty="0">
                <a:ln/>
                <a:solidFill>
                  <a:srgbClr val="C00000"/>
                </a:solidFill>
              </a:rPr>
              <a:t>Tiles (</a:t>
            </a:r>
            <a:r>
              <a:rPr lang="it-IT" sz="2800" b="1" dirty="0" err="1">
                <a:ln/>
                <a:solidFill>
                  <a:srgbClr val="C00000"/>
                </a:solidFill>
              </a:rPr>
              <a:t>elastic</a:t>
            </a:r>
            <a:r>
              <a:rPr lang="it-IT" sz="2800" b="1" dirty="0">
                <a:ln/>
                <a:solidFill>
                  <a:srgbClr val="C00000"/>
                </a:solidFill>
              </a:rPr>
              <a:t>) Cluster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>
              <a:ln/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1718" y="1446096"/>
            <a:ext cx="9020842" cy="5016758"/>
          </a:xfrm>
          <a:prstGeom prst="rect">
            <a:avLst/>
          </a:prstGeom>
          <a:solidFill>
            <a:schemeClr val="tx1">
              <a:alpha val="81000"/>
            </a:schemeClr>
          </a:solidFill>
          <a:effectLst>
            <a:softEdge rad="127000"/>
          </a:effectLst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dirty="0" smtClean="0">
                <a:ln/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Scalable and reliable services </a:t>
            </a:r>
          </a:p>
          <a:p>
            <a:pPr algn="ctr"/>
            <a:endParaRPr lang="en-US" sz="3200" b="1" dirty="0" smtClean="0">
              <a:ln/>
              <a:solidFill>
                <a:schemeClr val="accent4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/>
            <a:r>
              <a:rPr lang="en-US" sz="4800" b="1" dirty="0" smtClean="0">
                <a:ln/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(e.g. more than 32 virtual machines </a:t>
            </a:r>
            <a:r>
              <a:rPr lang="en-US" sz="6600" b="1" dirty="0" smtClean="0">
                <a:ln/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US" sz="6600" b="1" dirty="0" smtClean="0">
                <a:ln/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US" sz="4800" b="1" dirty="0" smtClean="0">
                <a:ln/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on a public cloud)</a:t>
            </a:r>
            <a:endParaRPr lang="en-US" sz="4800" b="1" dirty="0">
              <a:ln/>
              <a:solidFill>
                <a:schemeClr val="accent4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737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725286" y="2063149"/>
            <a:ext cx="4344668" cy="1635092"/>
          </a:xfrm>
        </p:spPr>
        <p:txBody>
          <a:bodyPr/>
          <a:lstStyle/>
          <a:p>
            <a:r>
              <a:rPr lang="en-US" dirty="0" smtClean="0"/>
              <a:t>The Next Revolution</a:t>
            </a:r>
            <a:endParaRPr lang="en-US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egnaposto testo 4"/>
          <p:cNvSpPr txBox="1">
            <a:spLocks/>
          </p:cNvSpPr>
          <p:nvPr/>
        </p:nvSpPr>
        <p:spPr>
          <a:xfrm>
            <a:off x="649573" y="4700702"/>
            <a:ext cx="3223974" cy="713241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ln/>
                <a:solidFill>
                  <a:schemeClr val="accent3"/>
                </a:solidFill>
              </a:rPr>
              <a:t>Fourth Revolution</a:t>
            </a:r>
            <a:endParaRPr lang="en-U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337924" y="1198246"/>
            <a:ext cx="37349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Extending the GEOSS Software and Social Ecosystem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6"/>
          </p:nvPr>
        </p:nvSpPr>
        <p:spPr>
          <a:xfrm>
            <a:off x="5554244" y="2565400"/>
            <a:ext cx="3302316" cy="284854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6600"/>
                </a:solidFill>
              </a:rPr>
              <a:t>GCI 3.0</a:t>
            </a:r>
            <a:endParaRPr lang="en-US" sz="28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8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/>
          <a:srcRect b="4483"/>
          <a:stretch/>
        </p:blipFill>
        <p:spPr>
          <a:xfrm>
            <a:off x="189175" y="3575553"/>
            <a:ext cx="3594535" cy="2631588"/>
          </a:xfrm>
          <a:prstGeom prst="rect">
            <a:avLst/>
          </a:prstGeom>
        </p:spPr>
      </p:pic>
      <p:sp>
        <p:nvSpPr>
          <p:cNvPr id="203" name="CasellaDiTesto 202"/>
          <p:cNvSpPr txBox="1"/>
          <p:nvPr/>
        </p:nvSpPr>
        <p:spPr>
          <a:xfrm>
            <a:off x="66348" y="3182819"/>
            <a:ext cx="3179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CLOUD COMP.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1787" y="482614"/>
            <a:ext cx="757521" cy="7609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83710" y="807037"/>
            <a:ext cx="1385349" cy="8729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7887" y="37139"/>
            <a:ext cx="3862737" cy="331815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31796" y="3178286"/>
            <a:ext cx="3553543" cy="309003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7778" y="1501475"/>
            <a:ext cx="4034703" cy="407241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048283" y="5622366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CONSUMERIZATION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9258" y="1375795"/>
            <a:ext cx="3299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PICO SATELLITES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935264" y="98567"/>
            <a:ext cx="3991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CROWDSOURCING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57453" y="2458413"/>
            <a:ext cx="2753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SMART CITIES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582397" y="3137822"/>
            <a:ext cx="2332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ANALYTICS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84358" y="6099630"/>
            <a:ext cx="4868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CITIZEN OBSERVATORIES</a:t>
            </a:r>
            <a:endParaRPr 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9" name="Rettangolo arrotondato 58"/>
          <p:cNvSpPr/>
          <p:nvPr/>
        </p:nvSpPr>
        <p:spPr>
          <a:xfrm>
            <a:off x="19258" y="37139"/>
            <a:ext cx="9124743" cy="6823463"/>
          </a:xfrm>
          <a:prstGeom prst="roundRect">
            <a:avLst>
              <a:gd name="adj" fmla="val 4316"/>
            </a:avLst>
          </a:prstGeom>
          <a:solidFill>
            <a:schemeClr val="tx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5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0"/>
                            </p:stCondLst>
                            <p:childTnLst>
                              <p:par>
                                <p:cTn id="1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0"/>
                            </p:stCondLst>
                            <p:childTnLst>
                              <p:par>
                                <p:cTn id="18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0"/>
      <p:bldP spid="15" grpId="0"/>
      <p:bldP spid="16" grpId="0"/>
      <p:bldP spid="17" grpId="0"/>
      <p:bldP spid="18" grpId="0"/>
      <p:bldP spid="19" grpId="0"/>
      <p:bldP spid="20" grpId="0"/>
      <p:bldP spid="5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6341" y="-3346"/>
            <a:ext cx="9516681" cy="686469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028" y="3042919"/>
            <a:ext cx="5621941" cy="4055289"/>
          </a:xfrm>
          <a:prstGeom prst="rect">
            <a:avLst/>
          </a:prstGeom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pic>
      <p:sp>
        <p:nvSpPr>
          <p:cNvPr id="59" name="Figura a mano libera 58"/>
          <p:cNvSpPr/>
          <p:nvPr/>
        </p:nvSpPr>
        <p:spPr>
          <a:xfrm>
            <a:off x="901787" y="430039"/>
            <a:ext cx="8234479" cy="6327182"/>
          </a:xfrm>
          <a:custGeom>
            <a:avLst/>
            <a:gdLst>
              <a:gd name="connsiteX0" fmla="*/ 2716281 w 7198428"/>
              <a:gd name="connsiteY0" fmla="*/ 290821 h 6318876"/>
              <a:gd name="connsiteX1" fmla="*/ 4717801 w 7198428"/>
              <a:gd name="connsiteY1" fmla="*/ 6341 h 6318876"/>
              <a:gd name="connsiteX2" fmla="*/ 6983481 w 7198428"/>
              <a:gd name="connsiteY2" fmla="*/ 422901 h 6318876"/>
              <a:gd name="connsiteX3" fmla="*/ 7125721 w 7198428"/>
              <a:gd name="connsiteY3" fmla="*/ 2515861 h 6318876"/>
              <a:gd name="connsiteX4" fmla="*/ 7166361 w 7198428"/>
              <a:gd name="connsiteY4" fmla="*/ 4009381 h 6318876"/>
              <a:gd name="connsiteX5" fmla="*/ 6709161 w 7198428"/>
              <a:gd name="connsiteY5" fmla="*/ 5594341 h 6318876"/>
              <a:gd name="connsiteX6" fmla="*/ 5784601 w 7198428"/>
              <a:gd name="connsiteY6" fmla="*/ 6224261 h 6318876"/>
              <a:gd name="connsiteX7" fmla="*/ 1812041 w 7198428"/>
              <a:gd name="connsiteY7" fmla="*/ 6102341 h 6318876"/>
              <a:gd name="connsiteX8" fmla="*/ 196601 w 7198428"/>
              <a:gd name="connsiteY8" fmla="*/ 4243061 h 6318876"/>
              <a:gd name="connsiteX9" fmla="*/ 308361 w 7198428"/>
              <a:gd name="connsiteY9" fmla="*/ 1713221 h 6318876"/>
              <a:gd name="connsiteX10" fmla="*/ 2716281 w 7198428"/>
              <a:gd name="connsiteY10" fmla="*/ 290821 h 6318876"/>
              <a:gd name="connsiteX0" fmla="*/ 2716281 w 7198428"/>
              <a:gd name="connsiteY0" fmla="*/ 290821 h 6341094"/>
              <a:gd name="connsiteX1" fmla="*/ 4717801 w 7198428"/>
              <a:gd name="connsiteY1" fmla="*/ 6341 h 6341094"/>
              <a:gd name="connsiteX2" fmla="*/ 6983481 w 7198428"/>
              <a:gd name="connsiteY2" fmla="*/ 422901 h 6341094"/>
              <a:gd name="connsiteX3" fmla="*/ 7125721 w 7198428"/>
              <a:gd name="connsiteY3" fmla="*/ 2515861 h 6341094"/>
              <a:gd name="connsiteX4" fmla="*/ 7166361 w 7198428"/>
              <a:gd name="connsiteY4" fmla="*/ 4009381 h 6341094"/>
              <a:gd name="connsiteX5" fmla="*/ 6841241 w 7198428"/>
              <a:gd name="connsiteY5" fmla="*/ 5248901 h 6341094"/>
              <a:gd name="connsiteX6" fmla="*/ 5784601 w 7198428"/>
              <a:gd name="connsiteY6" fmla="*/ 6224261 h 6341094"/>
              <a:gd name="connsiteX7" fmla="*/ 1812041 w 7198428"/>
              <a:gd name="connsiteY7" fmla="*/ 6102341 h 6341094"/>
              <a:gd name="connsiteX8" fmla="*/ 196601 w 7198428"/>
              <a:gd name="connsiteY8" fmla="*/ 4243061 h 6341094"/>
              <a:gd name="connsiteX9" fmla="*/ 308361 w 7198428"/>
              <a:gd name="connsiteY9" fmla="*/ 1713221 h 6341094"/>
              <a:gd name="connsiteX10" fmla="*/ 2716281 w 7198428"/>
              <a:gd name="connsiteY10" fmla="*/ 290821 h 6341094"/>
              <a:gd name="connsiteX0" fmla="*/ 2716281 w 7198428"/>
              <a:gd name="connsiteY0" fmla="*/ 290821 h 6244879"/>
              <a:gd name="connsiteX1" fmla="*/ 4717801 w 7198428"/>
              <a:gd name="connsiteY1" fmla="*/ 6341 h 6244879"/>
              <a:gd name="connsiteX2" fmla="*/ 6983481 w 7198428"/>
              <a:gd name="connsiteY2" fmla="*/ 422901 h 6244879"/>
              <a:gd name="connsiteX3" fmla="*/ 7125721 w 7198428"/>
              <a:gd name="connsiteY3" fmla="*/ 2515861 h 6244879"/>
              <a:gd name="connsiteX4" fmla="*/ 7166361 w 7198428"/>
              <a:gd name="connsiteY4" fmla="*/ 4009381 h 6244879"/>
              <a:gd name="connsiteX5" fmla="*/ 6841241 w 7198428"/>
              <a:gd name="connsiteY5" fmla="*/ 5248901 h 6244879"/>
              <a:gd name="connsiteX6" fmla="*/ 5642361 w 7198428"/>
              <a:gd name="connsiteY6" fmla="*/ 6021061 h 6244879"/>
              <a:gd name="connsiteX7" fmla="*/ 1812041 w 7198428"/>
              <a:gd name="connsiteY7" fmla="*/ 6102341 h 6244879"/>
              <a:gd name="connsiteX8" fmla="*/ 196601 w 7198428"/>
              <a:gd name="connsiteY8" fmla="*/ 4243061 h 6244879"/>
              <a:gd name="connsiteX9" fmla="*/ 308361 w 7198428"/>
              <a:gd name="connsiteY9" fmla="*/ 1713221 h 6244879"/>
              <a:gd name="connsiteX10" fmla="*/ 2716281 w 7198428"/>
              <a:gd name="connsiteY10" fmla="*/ 290821 h 6244879"/>
              <a:gd name="connsiteX0" fmla="*/ 2716281 w 7198428"/>
              <a:gd name="connsiteY0" fmla="*/ 290821 h 6129010"/>
              <a:gd name="connsiteX1" fmla="*/ 4717801 w 7198428"/>
              <a:gd name="connsiteY1" fmla="*/ 6341 h 6129010"/>
              <a:gd name="connsiteX2" fmla="*/ 6983481 w 7198428"/>
              <a:gd name="connsiteY2" fmla="*/ 422901 h 6129010"/>
              <a:gd name="connsiteX3" fmla="*/ 7125721 w 7198428"/>
              <a:gd name="connsiteY3" fmla="*/ 2515861 h 6129010"/>
              <a:gd name="connsiteX4" fmla="*/ 7166361 w 7198428"/>
              <a:gd name="connsiteY4" fmla="*/ 4009381 h 6129010"/>
              <a:gd name="connsiteX5" fmla="*/ 6841241 w 7198428"/>
              <a:gd name="connsiteY5" fmla="*/ 5248901 h 6129010"/>
              <a:gd name="connsiteX6" fmla="*/ 5642361 w 7198428"/>
              <a:gd name="connsiteY6" fmla="*/ 6021061 h 6129010"/>
              <a:gd name="connsiteX7" fmla="*/ 1690121 w 7198428"/>
              <a:gd name="connsiteY7" fmla="*/ 5929621 h 6129010"/>
              <a:gd name="connsiteX8" fmla="*/ 196601 w 7198428"/>
              <a:gd name="connsiteY8" fmla="*/ 4243061 h 6129010"/>
              <a:gd name="connsiteX9" fmla="*/ 308361 w 7198428"/>
              <a:gd name="connsiteY9" fmla="*/ 1713221 h 6129010"/>
              <a:gd name="connsiteX10" fmla="*/ 2716281 w 7198428"/>
              <a:gd name="connsiteY10" fmla="*/ 290821 h 6129010"/>
              <a:gd name="connsiteX0" fmla="*/ 2716281 w 7212718"/>
              <a:gd name="connsiteY0" fmla="*/ 290821 h 6129010"/>
              <a:gd name="connsiteX1" fmla="*/ 4717801 w 7212718"/>
              <a:gd name="connsiteY1" fmla="*/ 6341 h 6129010"/>
              <a:gd name="connsiteX2" fmla="*/ 6983481 w 7212718"/>
              <a:gd name="connsiteY2" fmla="*/ 422901 h 6129010"/>
              <a:gd name="connsiteX3" fmla="*/ 7156201 w 7212718"/>
              <a:gd name="connsiteY3" fmla="*/ 2150101 h 6129010"/>
              <a:gd name="connsiteX4" fmla="*/ 7166361 w 7212718"/>
              <a:gd name="connsiteY4" fmla="*/ 4009381 h 6129010"/>
              <a:gd name="connsiteX5" fmla="*/ 6841241 w 7212718"/>
              <a:gd name="connsiteY5" fmla="*/ 5248901 h 6129010"/>
              <a:gd name="connsiteX6" fmla="*/ 5642361 w 7212718"/>
              <a:gd name="connsiteY6" fmla="*/ 6021061 h 6129010"/>
              <a:gd name="connsiteX7" fmla="*/ 1690121 w 7212718"/>
              <a:gd name="connsiteY7" fmla="*/ 5929621 h 6129010"/>
              <a:gd name="connsiteX8" fmla="*/ 196601 w 7212718"/>
              <a:gd name="connsiteY8" fmla="*/ 4243061 h 6129010"/>
              <a:gd name="connsiteX9" fmla="*/ 308361 w 7212718"/>
              <a:gd name="connsiteY9" fmla="*/ 1713221 h 6129010"/>
              <a:gd name="connsiteX10" fmla="*/ 2716281 w 7212718"/>
              <a:gd name="connsiteY10" fmla="*/ 290821 h 6129010"/>
              <a:gd name="connsiteX0" fmla="*/ 1725900 w 7160936"/>
              <a:gd name="connsiteY0" fmla="*/ 218224 h 6156391"/>
              <a:gd name="connsiteX1" fmla="*/ 4666019 w 7160936"/>
              <a:gd name="connsiteY1" fmla="*/ 33722 h 6156391"/>
              <a:gd name="connsiteX2" fmla="*/ 6931699 w 7160936"/>
              <a:gd name="connsiteY2" fmla="*/ 450282 h 6156391"/>
              <a:gd name="connsiteX3" fmla="*/ 7104419 w 7160936"/>
              <a:gd name="connsiteY3" fmla="*/ 2177482 h 6156391"/>
              <a:gd name="connsiteX4" fmla="*/ 7114579 w 7160936"/>
              <a:gd name="connsiteY4" fmla="*/ 4036762 h 6156391"/>
              <a:gd name="connsiteX5" fmla="*/ 6789459 w 7160936"/>
              <a:gd name="connsiteY5" fmla="*/ 5276282 h 6156391"/>
              <a:gd name="connsiteX6" fmla="*/ 5590579 w 7160936"/>
              <a:gd name="connsiteY6" fmla="*/ 6048442 h 6156391"/>
              <a:gd name="connsiteX7" fmla="*/ 1638339 w 7160936"/>
              <a:gd name="connsiteY7" fmla="*/ 5957002 h 6156391"/>
              <a:gd name="connsiteX8" fmla="*/ 144819 w 7160936"/>
              <a:gd name="connsiteY8" fmla="*/ 4270442 h 6156391"/>
              <a:gd name="connsiteX9" fmla="*/ 256579 w 7160936"/>
              <a:gd name="connsiteY9" fmla="*/ 1740602 h 6156391"/>
              <a:gd name="connsiteX10" fmla="*/ 1725900 w 7160936"/>
              <a:gd name="connsiteY10" fmla="*/ 218224 h 6156391"/>
              <a:gd name="connsiteX0" fmla="*/ 1725900 w 7170893"/>
              <a:gd name="connsiteY0" fmla="*/ 240839 h 6179006"/>
              <a:gd name="connsiteX1" fmla="*/ 4666019 w 7170893"/>
              <a:gd name="connsiteY1" fmla="*/ 56337 h 6179006"/>
              <a:gd name="connsiteX2" fmla="*/ 6459139 w 7170893"/>
              <a:gd name="connsiteY2" fmla="*/ 782951 h 6179006"/>
              <a:gd name="connsiteX3" fmla="*/ 7104419 w 7170893"/>
              <a:gd name="connsiteY3" fmla="*/ 2200097 h 6179006"/>
              <a:gd name="connsiteX4" fmla="*/ 7114579 w 7170893"/>
              <a:gd name="connsiteY4" fmla="*/ 4059377 h 6179006"/>
              <a:gd name="connsiteX5" fmla="*/ 6789459 w 7170893"/>
              <a:gd name="connsiteY5" fmla="*/ 5298897 h 6179006"/>
              <a:gd name="connsiteX6" fmla="*/ 5590579 w 7170893"/>
              <a:gd name="connsiteY6" fmla="*/ 6071057 h 6179006"/>
              <a:gd name="connsiteX7" fmla="*/ 1638339 w 7170893"/>
              <a:gd name="connsiteY7" fmla="*/ 5979617 h 6179006"/>
              <a:gd name="connsiteX8" fmla="*/ 144819 w 7170893"/>
              <a:gd name="connsiteY8" fmla="*/ 4293057 h 6179006"/>
              <a:gd name="connsiteX9" fmla="*/ 256579 w 7170893"/>
              <a:gd name="connsiteY9" fmla="*/ 1763217 h 6179006"/>
              <a:gd name="connsiteX10" fmla="*/ 1725900 w 7170893"/>
              <a:gd name="connsiteY10" fmla="*/ 240839 h 6179006"/>
              <a:gd name="connsiteX0" fmla="*/ 1725900 w 7170893"/>
              <a:gd name="connsiteY0" fmla="*/ 240839 h 6071545"/>
              <a:gd name="connsiteX1" fmla="*/ 4666019 w 7170893"/>
              <a:gd name="connsiteY1" fmla="*/ 56337 h 6071545"/>
              <a:gd name="connsiteX2" fmla="*/ 6459139 w 7170893"/>
              <a:gd name="connsiteY2" fmla="*/ 782951 h 6071545"/>
              <a:gd name="connsiteX3" fmla="*/ 7104419 w 7170893"/>
              <a:gd name="connsiteY3" fmla="*/ 2200097 h 6071545"/>
              <a:gd name="connsiteX4" fmla="*/ 7114579 w 7170893"/>
              <a:gd name="connsiteY4" fmla="*/ 4059377 h 6071545"/>
              <a:gd name="connsiteX5" fmla="*/ 6789459 w 7170893"/>
              <a:gd name="connsiteY5" fmla="*/ 5298897 h 6071545"/>
              <a:gd name="connsiteX6" fmla="*/ 5590579 w 7170893"/>
              <a:gd name="connsiteY6" fmla="*/ 6071057 h 6071545"/>
              <a:gd name="connsiteX7" fmla="*/ 3386813 w 7170893"/>
              <a:gd name="connsiteY7" fmla="*/ 5194145 h 6071545"/>
              <a:gd name="connsiteX8" fmla="*/ 144819 w 7170893"/>
              <a:gd name="connsiteY8" fmla="*/ 4293057 h 6071545"/>
              <a:gd name="connsiteX9" fmla="*/ 256579 w 7170893"/>
              <a:gd name="connsiteY9" fmla="*/ 1763217 h 6071545"/>
              <a:gd name="connsiteX10" fmla="*/ 1725900 w 7170893"/>
              <a:gd name="connsiteY10" fmla="*/ 240839 h 6071545"/>
              <a:gd name="connsiteX0" fmla="*/ 1725900 w 7170893"/>
              <a:gd name="connsiteY0" fmla="*/ 240839 h 6939403"/>
              <a:gd name="connsiteX1" fmla="*/ 4666019 w 7170893"/>
              <a:gd name="connsiteY1" fmla="*/ 56337 h 6939403"/>
              <a:gd name="connsiteX2" fmla="*/ 6459139 w 7170893"/>
              <a:gd name="connsiteY2" fmla="*/ 782951 h 6939403"/>
              <a:gd name="connsiteX3" fmla="*/ 7104419 w 7170893"/>
              <a:gd name="connsiteY3" fmla="*/ 2200097 h 6939403"/>
              <a:gd name="connsiteX4" fmla="*/ 7114579 w 7170893"/>
              <a:gd name="connsiteY4" fmla="*/ 4059377 h 6939403"/>
              <a:gd name="connsiteX5" fmla="*/ 6789459 w 7170893"/>
              <a:gd name="connsiteY5" fmla="*/ 5298897 h 6939403"/>
              <a:gd name="connsiteX6" fmla="*/ 5803231 w 7170893"/>
              <a:gd name="connsiteY6" fmla="*/ 6939210 h 6939403"/>
              <a:gd name="connsiteX7" fmla="*/ 3386813 w 7170893"/>
              <a:gd name="connsiteY7" fmla="*/ 5194145 h 6939403"/>
              <a:gd name="connsiteX8" fmla="*/ 144819 w 7170893"/>
              <a:gd name="connsiteY8" fmla="*/ 4293057 h 6939403"/>
              <a:gd name="connsiteX9" fmla="*/ 256579 w 7170893"/>
              <a:gd name="connsiteY9" fmla="*/ 1763217 h 6939403"/>
              <a:gd name="connsiteX10" fmla="*/ 1725900 w 7170893"/>
              <a:gd name="connsiteY10" fmla="*/ 240839 h 6939403"/>
              <a:gd name="connsiteX0" fmla="*/ 1725900 w 7166476"/>
              <a:gd name="connsiteY0" fmla="*/ 240839 h 6957286"/>
              <a:gd name="connsiteX1" fmla="*/ 4666019 w 7166476"/>
              <a:gd name="connsiteY1" fmla="*/ 56337 h 6957286"/>
              <a:gd name="connsiteX2" fmla="*/ 6459139 w 7166476"/>
              <a:gd name="connsiteY2" fmla="*/ 782951 h 6957286"/>
              <a:gd name="connsiteX3" fmla="*/ 7104419 w 7166476"/>
              <a:gd name="connsiteY3" fmla="*/ 2200097 h 6957286"/>
              <a:gd name="connsiteX4" fmla="*/ 7114579 w 7166476"/>
              <a:gd name="connsiteY4" fmla="*/ 4059377 h 6957286"/>
              <a:gd name="connsiteX5" fmla="*/ 6872157 w 7166476"/>
              <a:gd name="connsiteY5" fmla="*/ 5981020 h 6957286"/>
              <a:gd name="connsiteX6" fmla="*/ 5803231 w 7166476"/>
              <a:gd name="connsiteY6" fmla="*/ 6939210 h 6957286"/>
              <a:gd name="connsiteX7" fmla="*/ 3386813 w 7166476"/>
              <a:gd name="connsiteY7" fmla="*/ 5194145 h 6957286"/>
              <a:gd name="connsiteX8" fmla="*/ 144819 w 7166476"/>
              <a:gd name="connsiteY8" fmla="*/ 4293057 h 6957286"/>
              <a:gd name="connsiteX9" fmla="*/ 256579 w 7166476"/>
              <a:gd name="connsiteY9" fmla="*/ 1763217 h 6957286"/>
              <a:gd name="connsiteX10" fmla="*/ 1725900 w 7166476"/>
              <a:gd name="connsiteY10" fmla="*/ 240839 h 6957286"/>
              <a:gd name="connsiteX0" fmla="*/ 1725900 w 7208768"/>
              <a:gd name="connsiteY0" fmla="*/ 240839 h 6957286"/>
              <a:gd name="connsiteX1" fmla="*/ 4666019 w 7208768"/>
              <a:gd name="connsiteY1" fmla="*/ 56337 h 6957286"/>
              <a:gd name="connsiteX2" fmla="*/ 6459139 w 7208768"/>
              <a:gd name="connsiteY2" fmla="*/ 782951 h 6957286"/>
              <a:gd name="connsiteX3" fmla="*/ 7104419 w 7208768"/>
              <a:gd name="connsiteY3" fmla="*/ 2200097 h 6957286"/>
              <a:gd name="connsiteX4" fmla="*/ 7185463 w 7208768"/>
              <a:gd name="connsiteY4" fmla="*/ 4059378 h 6957286"/>
              <a:gd name="connsiteX5" fmla="*/ 6872157 w 7208768"/>
              <a:gd name="connsiteY5" fmla="*/ 5981020 h 6957286"/>
              <a:gd name="connsiteX6" fmla="*/ 5803231 w 7208768"/>
              <a:gd name="connsiteY6" fmla="*/ 6939210 h 6957286"/>
              <a:gd name="connsiteX7" fmla="*/ 3386813 w 7208768"/>
              <a:gd name="connsiteY7" fmla="*/ 5194145 h 6957286"/>
              <a:gd name="connsiteX8" fmla="*/ 144819 w 7208768"/>
              <a:gd name="connsiteY8" fmla="*/ 4293057 h 6957286"/>
              <a:gd name="connsiteX9" fmla="*/ 256579 w 7208768"/>
              <a:gd name="connsiteY9" fmla="*/ 1763217 h 6957286"/>
              <a:gd name="connsiteX10" fmla="*/ 1725900 w 7208768"/>
              <a:gd name="connsiteY10" fmla="*/ 240839 h 6957286"/>
              <a:gd name="connsiteX0" fmla="*/ 1515190 w 6998058"/>
              <a:gd name="connsiteY0" fmla="*/ 240839 h 6957286"/>
              <a:gd name="connsiteX1" fmla="*/ 4455309 w 6998058"/>
              <a:gd name="connsiteY1" fmla="*/ 56337 h 6957286"/>
              <a:gd name="connsiteX2" fmla="*/ 6248429 w 6998058"/>
              <a:gd name="connsiteY2" fmla="*/ 782951 h 6957286"/>
              <a:gd name="connsiteX3" fmla="*/ 6893709 w 6998058"/>
              <a:gd name="connsiteY3" fmla="*/ 2200097 h 6957286"/>
              <a:gd name="connsiteX4" fmla="*/ 6974753 w 6998058"/>
              <a:gd name="connsiteY4" fmla="*/ 4059378 h 6957286"/>
              <a:gd name="connsiteX5" fmla="*/ 6661447 w 6998058"/>
              <a:gd name="connsiteY5" fmla="*/ 5981020 h 6957286"/>
              <a:gd name="connsiteX6" fmla="*/ 5592521 w 6998058"/>
              <a:gd name="connsiteY6" fmla="*/ 6939210 h 6957286"/>
              <a:gd name="connsiteX7" fmla="*/ 3176103 w 6998058"/>
              <a:gd name="connsiteY7" fmla="*/ 5194145 h 6957286"/>
              <a:gd name="connsiteX8" fmla="*/ 477554 w 6998058"/>
              <a:gd name="connsiteY8" fmla="*/ 4293057 h 6957286"/>
              <a:gd name="connsiteX9" fmla="*/ 45869 w 6998058"/>
              <a:gd name="connsiteY9" fmla="*/ 1763217 h 6957286"/>
              <a:gd name="connsiteX10" fmla="*/ 1515190 w 6998058"/>
              <a:gd name="connsiteY10" fmla="*/ 240839 h 6957286"/>
              <a:gd name="connsiteX0" fmla="*/ 1185881 w 6668749"/>
              <a:gd name="connsiteY0" fmla="*/ 238176 h 6954623"/>
              <a:gd name="connsiteX1" fmla="*/ 4126000 w 6668749"/>
              <a:gd name="connsiteY1" fmla="*/ 53674 h 6954623"/>
              <a:gd name="connsiteX2" fmla="*/ 5919120 w 6668749"/>
              <a:gd name="connsiteY2" fmla="*/ 780288 h 6954623"/>
              <a:gd name="connsiteX3" fmla="*/ 6564400 w 6668749"/>
              <a:gd name="connsiteY3" fmla="*/ 2197434 h 6954623"/>
              <a:gd name="connsiteX4" fmla="*/ 6645444 w 6668749"/>
              <a:gd name="connsiteY4" fmla="*/ 4056715 h 6954623"/>
              <a:gd name="connsiteX5" fmla="*/ 6332138 w 6668749"/>
              <a:gd name="connsiteY5" fmla="*/ 5978357 h 6954623"/>
              <a:gd name="connsiteX6" fmla="*/ 5263212 w 6668749"/>
              <a:gd name="connsiteY6" fmla="*/ 6936547 h 6954623"/>
              <a:gd name="connsiteX7" fmla="*/ 2846794 w 6668749"/>
              <a:gd name="connsiteY7" fmla="*/ 5191482 h 6954623"/>
              <a:gd name="connsiteX8" fmla="*/ 148245 w 6668749"/>
              <a:gd name="connsiteY8" fmla="*/ 4290394 h 6954623"/>
              <a:gd name="connsiteX9" fmla="*/ 177306 w 6668749"/>
              <a:gd name="connsiteY9" fmla="*/ 1698544 h 6954623"/>
              <a:gd name="connsiteX10" fmla="*/ 1185881 w 6668749"/>
              <a:gd name="connsiteY10" fmla="*/ 238176 h 6954623"/>
              <a:gd name="connsiteX0" fmla="*/ 1372522 w 6678179"/>
              <a:gd name="connsiteY0" fmla="*/ 265690 h 6940797"/>
              <a:gd name="connsiteX1" fmla="*/ 4135430 w 6678179"/>
              <a:gd name="connsiteY1" fmla="*/ 39848 h 6940797"/>
              <a:gd name="connsiteX2" fmla="*/ 5928550 w 6678179"/>
              <a:gd name="connsiteY2" fmla="*/ 766462 h 6940797"/>
              <a:gd name="connsiteX3" fmla="*/ 6573830 w 6678179"/>
              <a:gd name="connsiteY3" fmla="*/ 2183608 h 6940797"/>
              <a:gd name="connsiteX4" fmla="*/ 6654874 w 6678179"/>
              <a:gd name="connsiteY4" fmla="*/ 4042889 h 6940797"/>
              <a:gd name="connsiteX5" fmla="*/ 6341568 w 6678179"/>
              <a:gd name="connsiteY5" fmla="*/ 5964531 h 6940797"/>
              <a:gd name="connsiteX6" fmla="*/ 5272642 w 6678179"/>
              <a:gd name="connsiteY6" fmla="*/ 6922721 h 6940797"/>
              <a:gd name="connsiteX7" fmla="*/ 2856224 w 6678179"/>
              <a:gd name="connsiteY7" fmla="*/ 5177656 h 6940797"/>
              <a:gd name="connsiteX8" fmla="*/ 157675 w 6678179"/>
              <a:gd name="connsiteY8" fmla="*/ 4276568 h 6940797"/>
              <a:gd name="connsiteX9" fmla="*/ 186736 w 6678179"/>
              <a:gd name="connsiteY9" fmla="*/ 1684718 h 6940797"/>
              <a:gd name="connsiteX10" fmla="*/ 1372522 w 6678179"/>
              <a:gd name="connsiteY10" fmla="*/ 265690 h 6940797"/>
              <a:gd name="connsiteX0" fmla="*/ 1229233 w 6534890"/>
              <a:gd name="connsiteY0" fmla="*/ 265690 h 6940797"/>
              <a:gd name="connsiteX1" fmla="*/ 3992141 w 6534890"/>
              <a:gd name="connsiteY1" fmla="*/ 39848 h 6940797"/>
              <a:gd name="connsiteX2" fmla="*/ 5785261 w 6534890"/>
              <a:gd name="connsiteY2" fmla="*/ 766462 h 6940797"/>
              <a:gd name="connsiteX3" fmla="*/ 6430541 w 6534890"/>
              <a:gd name="connsiteY3" fmla="*/ 2183608 h 6940797"/>
              <a:gd name="connsiteX4" fmla="*/ 6511585 w 6534890"/>
              <a:gd name="connsiteY4" fmla="*/ 4042889 h 6940797"/>
              <a:gd name="connsiteX5" fmla="*/ 6198279 w 6534890"/>
              <a:gd name="connsiteY5" fmla="*/ 5964531 h 6940797"/>
              <a:gd name="connsiteX6" fmla="*/ 5129353 w 6534890"/>
              <a:gd name="connsiteY6" fmla="*/ 6922721 h 6940797"/>
              <a:gd name="connsiteX7" fmla="*/ 2712935 w 6534890"/>
              <a:gd name="connsiteY7" fmla="*/ 5177656 h 6940797"/>
              <a:gd name="connsiteX8" fmla="*/ 380621 w 6534890"/>
              <a:gd name="connsiteY8" fmla="*/ 3904500 h 6940797"/>
              <a:gd name="connsiteX9" fmla="*/ 43447 w 6534890"/>
              <a:gd name="connsiteY9" fmla="*/ 1684718 h 6940797"/>
              <a:gd name="connsiteX10" fmla="*/ 1229233 w 6534890"/>
              <a:gd name="connsiteY10" fmla="*/ 265690 h 6940797"/>
              <a:gd name="connsiteX0" fmla="*/ 1103172 w 6408829"/>
              <a:gd name="connsiteY0" fmla="*/ 265029 h 6940136"/>
              <a:gd name="connsiteX1" fmla="*/ 3866080 w 6408829"/>
              <a:gd name="connsiteY1" fmla="*/ 39187 h 6940136"/>
              <a:gd name="connsiteX2" fmla="*/ 5659200 w 6408829"/>
              <a:gd name="connsiteY2" fmla="*/ 765801 h 6940136"/>
              <a:gd name="connsiteX3" fmla="*/ 6304480 w 6408829"/>
              <a:gd name="connsiteY3" fmla="*/ 2182947 h 6940136"/>
              <a:gd name="connsiteX4" fmla="*/ 6385524 w 6408829"/>
              <a:gd name="connsiteY4" fmla="*/ 4042228 h 6940136"/>
              <a:gd name="connsiteX5" fmla="*/ 6072218 w 6408829"/>
              <a:gd name="connsiteY5" fmla="*/ 5963870 h 6940136"/>
              <a:gd name="connsiteX6" fmla="*/ 5003292 w 6408829"/>
              <a:gd name="connsiteY6" fmla="*/ 6922060 h 6940136"/>
              <a:gd name="connsiteX7" fmla="*/ 2586874 w 6408829"/>
              <a:gd name="connsiteY7" fmla="*/ 5176995 h 6940136"/>
              <a:gd name="connsiteX8" fmla="*/ 254560 w 6408829"/>
              <a:gd name="connsiteY8" fmla="*/ 3903839 h 6940136"/>
              <a:gd name="connsiteX9" fmla="*/ 70968 w 6408829"/>
              <a:gd name="connsiteY9" fmla="*/ 1663387 h 6940136"/>
              <a:gd name="connsiteX10" fmla="*/ 1103172 w 6408829"/>
              <a:gd name="connsiteY10" fmla="*/ 265029 h 6940136"/>
              <a:gd name="connsiteX0" fmla="*/ 1103172 w 6408829"/>
              <a:gd name="connsiteY0" fmla="*/ 9669 h 6684776"/>
              <a:gd name="connsiteX1" fmla="*/ 3724313 w 6408829"/>
              <a:gd name="connsiteY1" fmla="*/ 776004 h 6684776"/>
              <a:gd name="connsiteX2" fmla="*/ 5659200 w 6408829"/>
              <a:gd name="connsiteY2" fmla="*/ 510441 h 6684776"/>
              <a:gd name="connsiteX3" fmla="*/ 6304480 w 6408829"/>
              <a:gd name="connsiteY3" fmla="*/ 1927587 h 6684776"/>
              <a:gd name="connsiteX4" fmla="*/ 6385524 w 6408829"/>
              <a:gd name="connsiteY4" fmla="*/ 3786868 h 6684776"/>
              <a:gd name="connsiteX5" fmla="*/ 6072218 w 6408829"/>
              <a:gd name="connsiteY5" fmla="*/ 5708510 h 6684776"/>
              <a:gd name="connsiteX6" fmla="*/ 5003292 w 6408829"/>
              <a:gd name="connsiteY6" fmla="*/ 6666700 h 6684776"/>
              <a:gd name="connsiteX7" fmla="*/ 2586874 w 6408829"/>
              <a:gd name="connsiteY7" fmla="*/ 4921635 h 6684776"/>
              <a:gd name="connsiteX8" fmla="*/ 254560 w 6408829"/>
              <a:gd name="connsiteY8" fmla="*/ 3648479 h 6684776"/>
              <a:gd name="connsiteX9" fmla="*/ 70968 w 6408829"/>
              <a:gd name="connsiteY9" fmla="*/ 1408027 h 6684776"/>
              <a:gd name="connsiteX10" fmla="*/ 1103172 w 6408829"/>
              <a:gd name="connsiteY10" fmla="*/ 9669 h 6684776"/>
              <a:gd name="connsiteX0" fmla="*/ 1103172 w 6427954"/>
              <a:gd name="connsiteY0" fmla="*/ 10312 h 6685419"/>
              <a:gd name="connsiteX1" fmla="*/ 3724313 w 6427954"/>
              <a:gd name="connsiteY1" fmla="*/ 776647 h 6685419"/>
              <a:gd name="connsiteX2" fmla="*/ 5292966 w 6427954"/>
              <a:gd name="connsiteY2" fmla="*/ 841811 h 6685419"/>
              <a:gd name="connsiteX3" fmla="*/ 6304480 w 6427954"/>
              <a:gd name="connsiteY3" fmla="*/ 1928230 h 6685419"/>
              <a:gd name="connsiteX4" fmla="*/ 6385524 w 6427954"/>
              <a:gd name="connsiteY4" fmla="*/ 3787511 h 6685419"/>
              <a:gd name="connsiteX5" fmla="*/ 6072218 w 6427954"/>
              <a:gd name="connsiteY5" fmla="*/ 5709153 h 6685419"/>
              <a:gd name="connsiteX6" fmla="*/ 5003292 w 6427954"/>
              <a:gd name="connsiteY6" fmla="*/ 6667343 h 6685419"/>
              <a:gd name="connsiteX7" fmla="*/ 2586874 w 6427954"/>
              <a:gd name="connsiteY7" fmla="*/ 4922278 h 6685419"/>
              <a:gd name="connsiteX8" fmla="*/ 254560 w 6427954"/>
              <a:gd name="connsiteY8" fmla="*/ 3649122 h 6685419"/>
              <a:gd name="connsiteX9" fmla="*/ 70968 w 6427954"/>
              <a:gd name="connsiteY9" fmla="*/ 1408670 h 6685419"/>
              <a:gd name="connsiteX10" fmla="*/ 1103172 w 6427954"/>
              <a:gd name="connsiteY10" fmla="*/ 10312 h 6685419"/>
              <a:gd name="connsiteX0" fmla="*/ 1230062 w 6436704"/>
              <a:gd name="connsiteY0" fmla="*/ 2358 h 9943378"/>
              <a:gd name="connsiteX1" fmla="*/ 3733063 w 6436704"/>
              <a:gd name="connsiteY1" fmla="*/ 4034606 h 9943378"/>
              <a:gd name="connsiteX2" fmla="*/ 5301716 w 6436704"/>
              <a:gd name="connsiteY2" fmla="*/ 4099770 h 9943378"/>
              <a:gd name="connsiteX3" fmla="*/ 6313230 w 6436704"/>
              <a:gd name="connsiteY3" fmla="*/ 5186189 h 9943378"/>
              <a:gd name="connsiteX4" fmla="*/ 6394274 w 6436704"/>
              <a:gd name="connsiteY4" fmla="*/ 7045470 h 9943378"/>
              <a:gd name="connsiteX5" fmla="*/ 6080968 w 6436704"/>
              <a:gd name="connsiteY5" fmla="*/ 8967112 h 9943378"/>
              <a:gd name="connsiteX6" fmla="*/ 5012042 w 6436704"/>
              <a:gd name="connsiteY6" fmla="*/ 9925302 h 9943378"/>
              <a:gd name="connsiteX7" fmla="*/ 2595624 w 6436704"/>
              <a:gd name="connsiteY7" fmla="*/ 8180237 h 9943378"/>
              <a:gd name="connsiteX8" fmla="*/ 263310 w 6436704"/>
              <a:gd name="connsiteY8" fmla="*/ 6907081 h 9943378"/>
              <a:gd name="connsiteX9" fmla="*/ 79718 w 6436704"/>
              <a:gd name="connsiteY9" fmla="*/ 4666629 h 9943378"/>
              <a:gd name="connsiteX10" fmla="*/ 1230062 w 6436704"/>
              <a:gd name="connsiteY10" fmla="*/ 2358 h 9943378"/>
              <a:gd name="connsiteX0" fmla="*/ 1230062 w 6436704"/>
              <a:gd name="connsiteY0" fmla="*/ 1240851 h 11181871"/>
              <a:gd name="connsiteX1" fmla="*/ 4571858 w 6436704"/>
              <a:gd name="connsiteY1" fmla="*/ 270880 h 11181871"/>
              <a:gd name="connsiteX2" fmla="*/ 5301716 w 6436704"/>
              <a:gd name="connsiteY2" fmla="*/ 5338263 h 11181871"/>
              <a:gd name="connsiteX3" fmla="*/ 6313230 w 6436704"/>
              <a:gd name="connsiteY3" fmla="*/ 6424682 h 11181871"/>
              <a:gd name="connsiteX4" fmla="*/ 6394274 w 6436704"/>
              <a:gd name="connsiteY4" fmla="*/ 8283963 h 11181871"/>
              <a:gd name="connsiteX5" fmla="*/ 6080968 w 6436704"/>
              <a:gd name="connsiteY5" fmla="*/ 10205605 h 11181871"/>
              <a:gd name="connsiteX6" fmla="*/ 5012042 w 6436704"/>
              <a:gd name="connsiteY6" fmla="*/ 11163795 h 11181871"/>
              <a:gd name="connsiteX7" fmla="*/ 2595624 w 6436704"/>
              <a:gd name="connsiteY7" fmla="*/ 9418730 h 11181871"/>
              <a:gd name="connsiteX8" fmla="*/ 263310 w 6436704"/>
              <a:gd name="connsiteY8" fmla="*/ 8145574 h 11181871"/>
              <a:gd name="connsiteX9" fmla="*/ 79718 w 6436704"/>
              <a:gd name="connsiteY9" fmla="*/ 5905122 h 11181871"/>
              <a:gd name="connsiteX10" fmla="*/ 1230062 w 6436704"/>
              <a:gd name="connsiteY10" fmla="*/ 1240851 h 11181871"/>
              <a:gd name="connsiteX0" fmla="*/ 1230062 w 7050176"/>
              <a:gd name="connsiteY0" fmla="*/ 972610 h 10913630"/>
              <a:gd name="connsiteX1" fmla="*/ 4571858 w 7050176"/>
              <a:gd name="connsiteY1" fmla="*/ 2639 h 10913630"/>
              <a:gd name="connsiteX2" fmla="*/ 6991121 w 7050176"/>
              <a:gd name="connsiteY2" fmla="*/ 1080651 h 10913630"/>
              <a:gd name="connsiteX3" fmla="*/ 6313230 w 7050176"/>
              <a:gd name="connsiteY3" fmla="*/ 6156441 h 10913630"/>
              <a:gd name="connsiteX4" fmla="*/ 6394274 w 7050176"/>
              <a:gd name="connsiteY4" fmla="*/ 8015722 h 10913630"/>
              <a:gd name="connsiteX5" fmla="*/ 6080968 w 7050176"/>
              <a:gd name="connsiteY5" fmla="*/ 9937364 h 10913630"/>
              <a:gd name="connsiteX6" fmla="*/ 5012042 w 7050176"/>
              <a:gd name="connsiteY6" fmla="*/ 10895554 h 10913630"/>
              <a:gd name="connsiteX7" fmla="*/ 2595624 w 7050176"/>
              <a:gd name="connsiteY7" fmla="*/ 9150489 h 10913630"/>
              <a:gd name="connsiteX8" fmla="*/ 263310 w 7050176"/>
              <a:gd name="connsiteY8" fmla="*/ 7877333 h 10913630"/>
              <a:gd name="connsiteX9" fmla="*/ 79718 w 7050176"/>
              <a:gd name="connsiteY9" fmla="*/ 5636881 h 10913630"/>
              <a:gd name="connsiteX10" fmla="*/ 1230062 w 7050176"/>
              <a:gd name="connsiteY10" fmla="*/ 972610 h 10913630"/>
              <a:gd name="connsiteX0" fmla="*/ 1230062 w 7233544"/>
              <a:gd name="connsiteY0" fmla="*/ 972608 h 10913628"/>
              <a:gd name="connsiteX1" fmla="*/ 4571858 w 7233544"/>
              <a:gd name="connsiteY1" fmla="*/ 2637 h 10913628"/>
              <a:gd name="connsiteX2" fmla="*/ 6991121 w 7233544"/>
              <a:gd name="connsiteY2" fmla="*/ 1080649 h 10913628"/>
              <a:gd name="connsiteX3" fmla="*/ 7081141 w 7233544"/>
              <a:gd name="connsiteY3" fmla="*/ 6239120 h 10913628"/>
              <a:gd name="connsiteX4" fmla="*/ 6394274 w 7233544"/>
              <a:gd name="connsiteY4" fmla="*/ 8015720 h 10913628"/>
              <a:gd name="connsiteX5" fmla="*/ 6080968 w 7233544"/>
              <a:gd name="connsiteY5" fmla="*/ 9937362 h 10913628"/>
              <a:gd name="connsiteX6" fmla="*/ 5012042 w 7233544"/>
              <a:gd name="connsiteY6" fmla="*/ 10895552 h 10913628"/>
              <a:gd name="connsiteX7" fmla="*/ 2595624 w 7233544"/>
              <a:gd name="connsiteY7" fmla="*/ 9150487 h 10913628"/>
              <a:gd name="connsiteX8" fmla="*/ 263310 w 7233544"/>
              <a:gd name="connsiteY8" fmla="*/ 7877331 h 10913628"/>
              <a:gd name="connsiteX9" fmla="*/ 79718 w 7233544"/>
              <a:gd name="connsiteY9" fmla="*/ 5636879 h 10913628"/>
              <a:gd name="connsiteX10" fmla="*/ 1230062 w 7233544"/>
              <a:gd name="connsiteY10" fmla="*/ 972608 h 10913628"/>
              <a:gd name="connsiteX0" fmla="*/ 1230062 w 7207752"/>
              <a:gd name="connsiteY0" fmla="*/ 972608 h 10912114"/>
              <a:gd name="connsiteX1" fmla="*/ 4571858 w 7207752"/>
              <a:gd name="connsiteY1" fmla="*/ 2637 h 10912114"/>
              <a:gd name="connsiteX2" fmla="*/ 6991121 w 7207752"/>
              <a:gd name="connsiteY2" fmla="*/ 1080649 h 10912114"/>
              <a:gd name="connsiteX3" fmla="*/ 7081141 w 7207752"/>
              <a:gd name="connsiteY3" fmla="*/ 6239120 h 10912114"/>
              <a:gd name="connsiteX4" fmla="*/ 6902277 w 7207752"/>
              <a:gd name="connsiteY4" fmla="*/ 8429127 h 10912114"/>
              <a:gd name="connsiteX5" fmla="*/ 6080968 w 7207752"/>
              <a:gd name="connsiteY5" fmla="*/ 9937362 h 10912114"/>
              <a:gd name="connsiteX6" fmla="*/ 5012042 w 7207752"/>
              <a:gd name="connsiteY6" fmla="*/ 10895552 h 10912114"/>
              <a:gd name="connsiteX7" fmla="*/ 2595624 w 7207752"/>
              <a:gd name="connsiteY7" fmla="*/ 9150487 h 10912114"/>
              <a:gd name="connsiteX8" fmla="*/ 263310 w 7207752"/>
              <a:gd name="connsiteY8" fmla="*/ 7877331 h 10912114"/>
              <a:gd name="connsiteX9" fmla="*/ 79718 w 7207752"/>
              <a:gd name="connsiteY9" fmla="*/ 5636879 h 10912114"/>
              <a:gd name="connsiteX10" fmla="*/ 1230062 w 7207752"/>
              <a:gd name="connsiteY10" fmla="*/ 972608 h 10912114"/>
              <a:gd name="connsiteX0" fmla="*/ 1230062 w 7240109"/>
              <a:gd name="connsiteY0" fmla="*/ 972608 h 10912112"/>
              <a:gd name="connsiteX1" fmla="*/ 4571858 w 7240109"/>
              <a:gd name="connsiteY1" fmla="*/ 2637 h 10912112"/>
              <a:gd name="connsiteX2" fmla="*/ 6991121 w 7240109"/>
              <a:gd name="connsiteY2" fmla="*/ 1080649 h 10912112"/>
              <a:gd name="connsiteX3" fmla="*/ 7152026 w 7240109"/>
              <a:gd name="connsiteY3" fmla="*/ 6218448 h 10912112"/>
              <a:gd name="connsiteX4" fmla="*/ 6902277 w 7240109"/>
              <a:gd name="connsiteY4" fmla="*/ 8429127 h 10912112"/>
              <a:gd name="connsiteX5" fmla="*/ 6080968 w 7240109"/>
              <a:gd name="connsiteY5" fmla="*/ 9937362 h 10912112"/>
              <a:gd name="connsiteX6" fmla="*/ 5012042 w 7240109"/>
              <a:gd name="connsiteY6" fmla="*/ 10895552 h 10912112"/>
              <a:gd name="connsiteX7" fmla="*/ 2595624 w 7240109"/>
              <a:gd name="connsiteY7" fmla="*/ 9150487 h 10912112"/>
              <a:gd name="connsiteX8" fmla="*/ 263310 w 7240109"/>
              <a:gd name="connsiteY8" fmla="*/ 7877331 h 10912112"/>
              <a:gd name="connsiteX9" fmla="*/ 79718 w 7240109"/>
              <a:gd name="connsiteY9" fmla="*/ 5636879 h 10912112"/>
              <a:gd name="connsiteX10" fmla="*/ 1230062 w 7240109"/>
              <a:gd name="connsiteY10" fmla="*/ 972608 h 10912112"/>
              <a:gd name="connsiteX0" fmla="*/ 1230062 w 7240109"/>
              <a:gd name="connsiteY0" fmla="*/ 972608 h 10981014"/>
              <a:gd name="connsiteX1" fmla="*/ 4571858 w 7240109"/>
              <a:gd name="connsiteY1" fmla="*/ 2637 h 10981014"/>
              <a:gd name="connsiteX2" fmla="*/ 6991121 w 7240109"/>
              <a:gd name="connsiteY2" fmla="*/ 1080649 h 10981014"/>
              <a:gd name="connsiteX3" fmla="*/ 7152026 w 7240109"/>
              <a:gd name="connsiteY3" fmla="*/ 6218448 h 10981014"/>
              <a:gd name="connsiteX4" fmla="*/ 6902277 w 7240109"/>
              <a:gd name="connsiteY4" fmla="*/ 8429127 h 10981014"/>
              <a:gd name="connsiteX5" fmla="*/ 6269993 w 7240109"/>
              <a:gd name="connsiteY5" fmla="*/ 10474791 h 10981014"/>
              <a:gd name="connsiteX6" fmla="*/ 5012042 w 7240109"/>
              <a:gd name="connsiteY6" fmla="*/ 10895552 h 10981014"/>
              <a:gd name="connsiteX7" fmla="*/ 2595624 w 7240109"/>
              <a:gd name="connsiteY7" fmla="*/ 9150487 h 10981014"/>
              <a:gd name="connsiteX8" fmla="*/ 263310 w 7240109"/>
              <a:gd name="connsiteY8" fmla="*/ 7877331 h 10981014"/>
              <a:gd name="connsiteX9" fmla="*/ 79718 w 7240109"/>
              <a:gd name="connsiteY9" fmla="*/ 5636879 h 10981014"/>
              <a:gd name="connsiteX10" fmla="*/ 1230062 w 7240109"/>
              <a:gd name="connsiteY10" fmla="*/ 972608 h 10981014"/>
              <a:gd name="connsiteX0" fmla="*/ 1230062 w 7240109"/>
              <a:gd name="connsiteY0" fmla="*/ 972608 h 11635371"/>
              <a:gd name="connsiteX1" fmla="*/ 4571858 w 7240109"/>
              <a:gd name="connsiteY1" fmla="*/ 2637 h 11635371"/>
              <a:gd name="connsiteX2" fmla="*/ 6991121 w 7240109"/>
              <a:gd name="connsiteY2" fmla="*/ 1080649 h 11635371"/>
              <a:gd name="connsiteX3" fmla="*/ 7152026 w 7240109"/>
              <a:gd name="connsiteY3" fmla="*/ 6218448 h 11635371"/>
              <a:gd name="connsiteX4" fmla="*/ 6902277 w 7240109"/>
              <a:gd name="connsiteY4" fmla="*/ 8429127 h 11635371"/>
              <a:gd name="connsiteX5" fmla="*/ 6269993 w 7240109"/>
              <a:gd name="connsiteY5" fmla="*/ 10474791 h 11635371"/>
              <a:gd name="connsiteX6" fmla="*/ 4988414 w 7240109"/>
              <a:gd name="connsiteY6" fmla="*/ 11598344 h 11635371"/>
              <a:gd name="connsiteX7" fmla="*/ 2595624 w 7240109"/>
              <a:gd name="connsiteY7" fmla="*/ 9150487 h 11635371"/>
              <a:gd name="connsiteX8" fmla="*/ 263310 w 7240109"/>
              <a:gd name="connsiteY8" fmla="*/ 7877331 h 11635371"/>
              <a:gd name="connsiteX9" fmla="*/ 79718 w 7240109"/>
              <a:gd name="connsiteY9" fmla="*/ 5636879 h 11635371"/>
              <a:gd name="connsiteX10" fmla="*/ 1230062 w 7240109"/>
              <a:gd name="connsiteY10" fmla="*/ 972608 h 11635371"/>
              <a:gd name="connsiteX0" fmla="*/ 1230062 w 7240109"/>
              <a:gd name="connsiteY0" fmla="*/ 972608 h 11599770"/>
              <a:gd name="connsiteX1" fmla="*/ 4571858 w 7240109"/>
              <a:gd name="connsiteY1" fmla="*/ 2637 h 11599770"/>
              <a:gd name="connsiteX2" fmla="*/ 6991121 w 7240109"/>
              <a:gd name="connsiteY2" fmla="*/ 1080649 h 11599770"/>
              <a:gd name="connsiteX3" fmla="*/ 7152026 w 7240109"/>
              <a:gd name="connsiteY3" fmla="*/ 6218448 h 11599770"/>
              <a:gd name="connsiteX4" fmla="*/ 6902277 w 7240109"/>
              <a:gd name="connsiteY4" fmla="*/ 8429127 h 11599770"/>
              <a:gd name="connsiteX5" fmla="*/ 6269993 w 7240109"/>
              <a:gd name="connsiteY5" fmla="*/ 10474791 h 11599770"/>
              <a:gd name="connsiteX6" fmla="*/ 4988414 w 7240109"/>
              <a:gd name="connsiteY6" fmla="*/ 11598344 h 11599770"/>
              <a:gd name="connsiteX7" fmla="*/ 1378780 w 7240109"/>
              <a:gd name="connsiteY7" fmla="*/ 10638752 h 11599770"/>
              <a:gd name="connsiteX8" fmla="*/ 263310 w 7240109"/>
              <a:gd name="connsiteY8" fmla="*/ 7877331 h 11599770"/>
              <a:gd name="connsiteX9" fmla="*/ 79718 w 7240109"/>
              <a:gd name="connsiteY9" fmla="*/ 5636879 h 11599770"/>
              <a:gd name="connsiteX10" fmla="*/ 1230062 w 7240109"/>
              <a:gd name="connsiteY10" fmla="*/ 972608 h 11599770"/>
              <a:gd name="connsiteX0" fmla="*/ 1401097 w 7411144"/>
              <a:gd name="connsiteY0" fmla="*/ 972608 h 11599648"/>
              <a:gd name="connsiteX1" fmla="*/ 4742893 w 7411144"/>
              <a:gd name="connsiteY1" fmla="*/ 2637 h 11599648"/>
              <a:gd name="connsiteX2" fmla="*/ 7162156 w 7411144"/>
              <a:gd name="connsiteY2" fmla="*/ 1080649 h 11599648"/>
              <a:gd name="connsiteX3" fmla="*/ 7323061 w 7411144"/>
              <a:gd name="connsiteY3" fmla="*/ 6218448 h 11599648"/>
              <a:gd name="connsiteX4" fmla="*/ 7073312 w 7411144"/>
              <a:gd name="connsiteY4" fmla="*/ 8429127 h 11599648"/>
              <a:gd name="connsiteX5" fmla="*/ 6441028 w 7411144"/>
              <a:gd name="connsiteY5" fmla="*/ 10474791 h 11599648"/>
              <a:gd name="connsiteX6" fmla="*/ 5159449 w 7411144"/>
              <a:gd name="connsiteY6" fmla="*/ 11598344 h 11599648"/>
              <a:gd name="connsiteX7" fmla="*/ 1549815 w 7411144"/>
              <a:gd name="connsiteY7" fmla="*/ 10638752 h 11599648"/>
              <a:gd name="connsiteX8" fmla="*/ 127181 w 7411144"/>
              <a:gd name="connsiteY8" fmla="*/ 8104706 h 11599648"/>
              <a:gd name="connsiteX9" fmla="*/ 250753 w 7411144"/>
              <a:gd name="connsiteY9" fmla="*/ 5636879 h 11599648"/>
              <a:gd name="connsiteX10" fmla="*/ 1401097 w 7411144"/>
              <a:gd name="connsiteY10" fmla="*/ 972608 h 11599648"/>
              <a:gd name="connsiteX0" fmla="*/ 1633805 w 7643852"/>
              <a:gd name="connsiteY0" fmla="*/ 971222 h 11598262"/>
              <a:gd name="connsiteX1" fmla="*/ 4975601 w 7643852"/>
              <a:gd name="connsiteY1" fmla="*/ 1251 h 11598262"/>
              <a:gd name="connsiteX2" fmla="*/ 7394864 w 7643852"/>
              <a:gd name="connsiteY2" fmla="*/ 1079263 h 11598262"/>
              <a:gd name="connsiteX3" fmla="*/ 7555769 w 7643852"/>
              <a:gd name="connsiteY3" fmla="*/ 6217062 h 11598262"/>
              <a:gd name="connsiteX4" fmla="*/ 7306020 w 7643852"/>
              <a:gd name="connsiteY4" fmla="*/ 8427741 h 11598262"/>
              <a:gd name="connsiteX5" fmla="*/ 6673736 w 7643852"/>
              <a:gd name="connsiteY5" fmla="*/ 10473405 h 11598262"/>
              <a:gd name="connsiteX6" fmla="*/ 5392157 w 7643852"/>
              <a:gd name="connsiteY6" fmla="*/ 11596958 h 11598262"/>
              <a:gd name="connsiteX7" fmla="*/ 1782523 w 7643852"/>
              <a:gd name="connsiteY7" fmla="*/ 10637366 h 11598262"/>
              <a:gd name="connsiteX8" fmla="*/ 359889 w 7643852"/>
              <a:gd name="connsiteY8" fmla="*/ 8103320 h 11598262"/>
              <a:gd name="connsiteX9" fmla="*/ 81784 w 7643852"/>
              <a:gd name="connsiteY9" fmla="*/ 4912033 h 11598262"/>
              <a:gd name="connsiteX10" fmla="*/ 1633805 w 7643852"/>
              <a:gd name="connsiteY10" fmla="*/ 971222 h 11598262"/>
              <a:gd name="connsiteX0" fmla="*/ 1519841 w 7636214"/>
              <a:gd name="connsiteY0" fmla="*/ 418032 h 11975238"/>
              <a:gd name="connsiteX1" fmla="*/ 4967963 w 7636214"/>
              <a:gd name="connsiteY1" fmla="*/ 378227 h 11975238"/>
              <a:gd name="connsiteX2" fmla="*/ 7387226 w 7636214"/>
              <a:gd name="connsiteY2" fmla="*/ 1456239 h 11975238"/>
              <a:gd name="connsiteX3" fmla="*/ 7548131 w 7636214"/>
              <a:gd name="connsiteY3" fmla="*/ 6594038 h 11975238"/>
              <a:gd name="connsiteX4" fmla="*/ 7298382 w 7636214"/>
              <a:gd name="connsiteY4" fmla="*/ 8804717 h 11975238"/>
              <a:gd name="connsiteX5" fmla="*/ 6666098 w 7636214"/>
              <a:gd name="connsiteY5" fmla="*/ 10850381 h 11975238"/>
              <a:gd name="connsiteX6" fmla="*/ 5384519 w 7636214"/>
              <a:gd name="connsiteY6" fmla="*/ 11973934 h 11975238"/>
              <a:gd name="connsiteX7" fmla="*/ 1774885 w 7636214"/>
              <a:gd name="connsiteY7" fmla="*/ 11014342 h 11975238"/>
              <a:gd name="connsiteX8" fmla="*/ 352251 w 7636214"/>
              <a:gd name="connsiteY8" fmla="*/ 8480296 h 11975238"/>
              <a:gd name="connsiteX9" fmla="*/ 74146 w 7636214"/>
              <a:gd name="connsiteY9" fmla="*/ 5289009 h 11975238"/>
              <a:gd name="connsiteX10" fmla="*/ 1519841 w 7636214"/>
              <a:gd name="connsiteY10" fmla="*/ 418032 h 11975238"/>
              <a:gd name="connsiteX0" fmla="*/ 1519841 w 7629036"/>
              <a:gd name="connsiteY0" fmla="*/ 886240 h 12443446"/>
              <a:gd name="connsiteX1" fmla="*/ 5074289 w 7629036"/>
              <a:gd name="connsiteY1" fmla="*/ 81633 h 12443446"/>
              <a:gd name="connsiteX2" fmla="*/ 7387226 w 7629036"/>
              <a:gd name="connsiteY2" fmla="*/ 1924447 h 12443446"/>
              <a:gd name="connsiteX3" fmla="*/ 7548131 w 7629036"/>
              <a:gd name="connsiteY3" fmla="*/ 7062246 h 12443446"/>
              <a:gd name="connsiteX4" fmla="*/ 7298382 w 7629036"/>
              <a:gd name="connsiteY4" fmla="*/ 9272925 h 12443446"/>
              <a:gd name="connsiteX5" fmla="*/ 6666098 w 7629036"/>
              <a:gd name="connsiteY5" fmla="*/ 11318589 h 12443446"/>
              <a:gd name="connsiteX6" fmla="*/ 5384519 w 7629036"/>
              <a:gd name="connsiteY6" fmla="*/ 12442142 h 12443446"/>
              <a:gd name="connsiteX7" fmla="*/ 1774885 w 7629036"/>
              <a:gd name="connsiteY7" fmla="*/ 11482550 h 12443446"/>
              <a:gd name="connsiteX8" fmla="*/ 352251 w 7629036"/>
              <a:gd name="connsiteY8" fmla="*/ 8948504 h 12443446"/>
              <a:gd name="connsiteX9" fmla="*/ 74146 w 7629036"/>
              <a:gd name="connsiteY9" fmla="*/ 5757217 h 12443446"/>
              <a:gd name="connsiteX10" fmla="*/ 1519841 w 7629036"/>
              <a:gd name="connsiteY10" fmla="*/ 886240 h 1244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29036" h="12443446">
                <a:moveTo>
                  <a:pt x="1519841" y="886240"/>
                </a:moveTo>
                <a:cubicBezTo>
                  <a:pt x="2353198" y="-59691"/>
                  <a:pt x="4096392" y="-91401"/>
                  <a:pt x="5074289" y="81633"/>
                </a:cubicBezTo>
                <a:cubicBezTo>
                  <a:pt x="6052186" y="254667"/>
                  <a:pt x="6974919" y="761012"/>
                  <a:pt x="7387226" y="1924447"/>
                </a:cubicBezTo>
                <a:cubicBezTo>
                  <a:pt x="7799533" y="3087882"/>
                  <a:pt x="7562938" y="5837500"/>
                  <a:pt x="7548131" y="7062246"/>
                </a:cubicBezTo>
                <a:cubicBezTo>
                  <a:pt x="7533324" y="8286992"/>
                  <a:pt x="7445388" y="8563535"/>
                  <a:pt x="7298382" y="9272925"/>
                </a:cubicBezTo>
                <a:cubicBezTo>
                  <a:pt x="7151377" y="9982316"/>
                  <a:pt x="6985075" y="10790386"/>
                  <a:pt x="6666098" y="11318589"/>
                </a:cubicBezTo>
                <a:cubicBezTo>
                  <a:pt x="6347121" y="11846792"/>
                  <a:pt x="6199721" y="12414815"/>
                  <a:pt x="5384519" y="12442142"/>
                </a:cubicBezTo>
                <a:cubicBezTo>
                  <a:pt x="4569317" y="12469469"/>
                  <a:pt x="2613596" y="12064823"/>
                  <a:pt x="1774885" y="11482550"/>
                </a:cubicBezTo>
                <a:cubicBezTo>
                  <a:pt x="936174" y="10900277"/>
                  <a:pt x="602864" y="9680024"/>
                  <a:pt x="352251" y="8948504"/>
                </a:cubicBezTo>
                <a:cubicBezTo>
                  <a:pt x="101638" y="8216984"/>
                  <a:pt x="-120452" y="7100928"/>
                  <a:pt x="74146" y="5757217"/>
                </a:cubicBezTo>
                <a:cubicBezTo>
                  <a:pt x="268744" y="4413506"/>
                  <a:pt x="686484" y="1832171"/>
                  <a:pt x="1519841" y="886240"/>
                </a:cubicBezTo>
                <a:close/>
              </a:path>
            </a:pathLst>
          </a:custGeom>
          <a:solidFill>
            <a:schemeClr val="tx2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4" name="Gruppo 11"/>
          <p:cNvGrpSpPr>
            <a:grpSpLocks/>
          </p:cNvGrpSpPr>
          <p:nvPr/>
        </p:nvGrpSpPr>
        <p:grpSpPr bwMode="auto">
          <a:xfrm>
            <a:off x="660889" y="3953545"/>
            <a:ext cx="1867819" cy="1278160"/>
            <a:chOff x="342499" y="3914162"/>
            <a:chExt cx="1866777" cy="1277707"/>
          </a:xfrm>
        </p:grpSpPr>
        <p:pic>
          <p:nvPicPr>
            <p:cNvPr id="65" name="Immagine 6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5454" y="3914162"/>
              <a:ext cx="661701" cy="661701"/>
            </a:xfrm>
            <a:prstGeom prst="rect">
              <a:avLst/>
            </a:prstGeom>
          </p:spPr>
        </p:pic>
        <p:sp>
          <p:nvSpPr>
            <p:cNvPr id="66" name="CasellaDiTesto 65"/>
            <p:cNvSpPr txBox="1"/>
            <p:nvPr/>
          </p:nvSpPr>
          <p:spPr>
            <a:xfrm>
              <a:off x="342499" y="4545767"/>
              <a:ext cx="1866777" cy="646102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defRPr/>
              </a:pPr>
              <a:r>
                <a:rPr lang="it-IT" b="1" dirty="0" smtClean="0">
                  <a:ln/>
                  <a:solidFill>
                    <a:srgbClr val="FF6600"/>
                  </a:solidFill>
                </a:rPr>
                <a:t>GEOSS </a:t>
              </a:r>
              <a:r>
                <a:rPr lang="it-IT" b="1" dirty="0" err="1" smtClean="0">
                  <a:ln/>
                  <a:solidFill>
                    <a:srgbClr val="FF6600"/>
                  </a:solidFill>
                </a:rPr>
                <a:t>systems</a:t>
              </a:r>
              <a:endParaRPr lang="it-IT" b="1" dirty="0">
                <a:ln/>
                <a:solidFill>
                  <a:srgbClr val="FF6600"/>
                </a:solidFill>
              </a:endParaRPr>
            </a:p>
            <a:p>
              <a:pPr algn="ctr">
                <a:defRPr/>
              </a:pPr>
              <a:r>
                <a:rPr lang="it-IT" b="1" dirty="0" err="1" smtClean="0">
                  <a:ln/>
                  <a:solidFill>
                    <a:srgbClr val="FF6600"/>
                  </a:solidFill>
                </a:rPr>
                <a:t>Registry</a:t>
              </a:r>
              <a:endParaRPr lang="en-US" b="1" dirty="0">
                <a:ln/>
                <a:solidFill>
                  <a:srgbClr val="FF6600"/>
                </a:solidFill>
              </a:endParaRPr>
            </a:p>
          </p:txBody>
        </p:sp>
      </p:grpSp>
      <p:sp>
        <p:nvSpPr>
          <p:cNvPr id="67" name="Figura a mano libera 66"/>
          <p:cNvSpPr/>
          <p:nvPr/>
        </p:nvSpPr>
        <p:spPr>
          <a:xfrm rot="11204957">
            <a:off x="1773238" y="3327400"/>
            <a:ext cx="1227137" cy="765175"/>
          </a:xfrm>
          <a:custGeom>
            <a:avLst/>
            <a:gdLst>
              <a:gd name="connsiteX0" fmla="*/ 0 w 1164657"/>
              <a:gd name="connsiteY0" fmla="*/ 827772 h 827772"/>
              <a:gd name="connsiteX1" fmla="*/ 644892 w 1164657"/>
              <a:gd name="connsiteY1" fmla="*/ 644892 h 827772"/>
              <a:gd name="connsiteX2" fmla="*/ 1164657 w 1164657"/>
              <a:gd name="connsiteY2" fmla="*/ 0 h 8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657" h="827772">
                <a:moveTo>
                  <a:pt x="0" y="827772"/>
                </a:moveTo>
                <a:cubicBezTo>
                  <a:pt x="225391" y="805313"/>
                  <a:pt x="450783" y="782854"/>
                  <a:pt x="644892" y="644892"/>
                </a:cubicBezTo>
                <a:cubicBezTo>
                  <a:pt x="839001" y="506930"/>
                  <a:pt x="1001829" y="253465"/>
                  <a:pt x="1164657" y="0"/>
                </a:cubicBezTo>
              </a:path>
            </a:pathLst>
          </a:custGeom>
          <a:noFill/>
          <a:ln w="38100">
            <a:solidFill>
              <a:srgbClr val="FF9900"/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8" name="Gruppo 67"/>
          <p:cNvGrpSpPr/>
          <p:nvPr/>
        </p:nvGrpSpPr>
        <p:grpSpPr>
          <a:xfrm>
            <a:off x="4718780" y="-27281"/>
            <a:ext cx="4235149" cy="2760107"/>
            <a:chOff x="4718780" y="-27281"/>
            <a:chExt cx="4235149" cy="2760107"/>
          </a:xfrm>
        </p:grpSpPr>
        <p:sp>
          <p:nvSpPr>
            <p:cNvPr id="69" name="Figura a mano libera 68"/>
            <p:cNvSpPr/>
            <p:nvPr/>
          </p:nvSpPr>
          <p:spPr>
            <a:xfrm>
              <a:off x="4718780" y="101563"/>
              <a:ext cx="4235149" cy="2631263"/>
            </a:xfrm>
            <a:custGeom>
              <a:avLst/>
              <a:gdLst>
                <a:gd name="connsiteX0" fmla="*/ 203496 w 4189186"/>
                <a:gd name="connsiteY0" fmla="*/ 82710 h 2625576"/>
                <a:gd name="connsiteX1" fmla="*/ 10456 w 4189186"/>
                <a:gd name="connsiteY1" fmla="*/ 275750 h 2625576"/>
                <a:gd name="connsiteX2" fmla="*/ 51096 w 4189186"/>
                <a:gd name="connsiteY2" fmla="*/ 814230 h 2625576"/>
                <a:gd name="connsiteX3" fmla="*/ 264456 w 4189186"/>
                <a:gd name="connsiteY3" fmla="*/ 1037750 h 2625576"/>
                <a:gd name="connsiteX4" fmla="*/ 396536 w 4189186"/>
                <a:gd name="connsiteY4" fmla="*/ 1505110 h 2625576"/>
                <a:gd name="connsiteX5" fmla="*/ 772456 w 4189186"/>
                <a:gd name="connsiteY5" fmla="*/ 1687990 h 2625576"/>
                <a:gd name="connsiteX6" fmla="*/ 995976 w 4189186"/>
                <a:gd name="connsiteY6" fmla="*/ 1779430 h 2625576"/>
                <a:gd name="connsiteX7" fmla="*/ 1514136 w 4189186"/>
                <a:gd name="connsiteY7" fmla="*/ 1850550 h 2625576"/>
                <a:gd name="connsiteX8" fmla="*/ 1971336 w 4189186"/>
                <a:gd name="connsiteY8" fmla="*/ 1677830 h 2625576"/>
                <a:gd name="connsiteX9" fmla="*/ 2205016 w 4189186"/>
                <a:gd name="connsiteY9" fmla="*/ 1911510 h 2625576"/>
                <a:gd name="connsiteX10" fmla="*/ 2337096 w 4189186"/>
                <a:gd name="connsiteY10" fmla="*/ 2145190 h 2625576"/>
                <a:gd name="connsiteX11" fmla="*/ 2702856 w 4189186"/>
                <a:gd name="connsiteY11" fmla="*/ 2358550 h 2625576"/>
                <a:gd name="connsiteX12" fmla="*/ 2824776 w 4189186"/>
                <a:gd name="connsiteY12" fmla="*/ 2561750 h 2625576"/>
                <a:gd name="connsiteX13" fmla="*/ 3525816 w 4189186"/>
                <a:gd name="connsiteY13" fmla="*/ 2612550 h 2625576"/>
                <a:gd name="connsiteX14" fmla="*/ 3942376 w 4189186"/>
                <a:gd name="connsiteY14" fmla="*/ 2348390 h 2625576"/>
                <a:gd name="connsiteX15" fmla="*/ 4145576 w 4189186"/>
                <a:gd name="connsiteY15" fmla="*/ 2023270 h 2625576"/>
                <a:gd name="connsiteX16" fmla="*/ 4186216 w 4189186"/>
                <a:gd name="connsiteY16" fmla="*/ 1718470 h 2625576"/>
                <a:gd name="connsiteX17" fmla="*/ 4094776 w 4189186"/>
                <a:gd name="connsiteY17" fmla="*/ 1423830 h 2625576"/>
                <a:gd name="connsiteX18" fmla="*/ 3922056 w 4189186"/>
                <a:gd name="connsiteY18" fmla="*/ 1261270 h 2625576"/>
                <a:gd name="connsiteX19" fmla="*/ 3901736 w 4189186"/>
                <a:gd name="connsiteY19" fmla="*/ 936150 h 2625576"/>
                <a:gd name="connsiteX20" fmla="*/ 4064296 w 4189186"/>
                <a:gd name="connsiteY20" fmla="*/ 682150 h 2625576"/>
                <a:gd name="connsiteX21" fmla="*/ 4084616 w 4189186"/>
                <a:gd name="connsiteY21" fmla="*/ 377350 h 2625576"/>
                <a:gd name="connsiteX22" fmla="*/ 3810296 w 4189186"/>
                <a:gd name="connsiteY22" fmla="*/ 204630 h 2625576"/>
                <a:gd name="connsiteX23" fmla="*/ 3495336 w 4189186"/>
                <a:gd name="connsiteY23" fmla="*/ 316390 h 2625576"/>
                <a:gd name="connsiteX24" fmla="*/ 3332776 w 4189186"/>
                <a:gd name="connsiteY24" fmla="*/ 153830 h 2625576"/>
                <a:gd name="connsiteX25" fmla="*/ 2916216 w 4189186"/>
                <a:gd name="connsiteY25" fmla="*/ 82710 h 2625576"/>
                <a:gd name="connsiteX26" fmla="*/ 2672376 w 4189186"/>
                <a:gd name="connsiteY26" fmla="*/ 184310 h 2625576"/>
                <a:gd name="connsiteX27" fmla="*/ 2296456 w 4189186"/>
                <a:gd name="connsiteY27" fmla="*/ 245270 h 2625576"/>
                <a:gd name="connsiteX28" fmla="*/ 1869736 w 4189186"/>
                <a:gd name="connsiteY28" fmla="*/ 92870 h 2625576"/>
                <a:gd name="connsiteX29" fmla="*/ 1463336 w 4189186"/>
                <a:gd name="connsiteY29" fmla="*/ 72550 h 2625576"/>
                <a:gd name="connsiteX30" fmla="*/ 914696 w 4189186"/>
                <a:gd name="connsiteY30" fmla="*/ 123350 h 2625576"/>
                <a:gd name="connsiteX31" fmla="*/ 660696 w 4189186"/>
                <a:gd name="connsiteY31" fmla="*/ 1430 h 2625576"/>
                <a:gd name="connsiteX32" fmla="*/ 203496 w 4189186"/>
                <a:gd name="connsiteY32" fmla="*/ 82710 h 2625576"/>
                <a:gd name="connsiteX0" fmla="*/ 203496 w 4189186"/>
                <a:gd name="connsiteY0" fmla="*/ 82710 h 2625576"/>
                <a:gd name="connsiteX1" fmla="*/ 10456 w 4189186"/>
                <a:gd name="connsiteY1" fmla="*/ 275750 h 2625576"/>
                <a:gd name="connsiteX2" fmla="*/ 51096 w 4189186"/>
                <a:gd name="connsiteY2" fmla="*/ 814230 h 2625576"/>
                <a:gd name="connsiteX3" fmla="*/ 264456 w 4189186"/>
                <a:gd name="connsiteY3" fmla="*/ 1037750 h 2625576"/>
                <a:gd name="connsiteX4" fmla="*/ 396536 w 4189186"/>
                <a:gd name="connsiteY4" fmla="*/ 1505110 h 2625576"/>
                <a:gd name="connsiteX5" fmla="*/ 995976 w 4189186"/>
                <a:gd name="connsiteY5" fmla="*/ 1779430 h 2625576"/>
                <a:gd name="connsiteX6" fmla="*/ 1514136 w 4189186"/>
                <a:gd name="connsiteY6" fmla="*/ 1850550 h 2625576"/>
                <a:gd name="connsiteX7" fmla="*/ 1971336 w 4189186"/>
                <a:gd name="connsiteY7" fmla="*/ 1677830 h 2625576"/>
                <a:gd name="connsiteX8" fmla="*/ 2205016 w 4189186"/>
                <a:gd name="connsiteY8" fmla="*/ 1911510 h 2625576"/>
                <a:gd name="connsiteX9" fmla="*/ 2337096 w 4189186"/>
                <a:gd name="connsiteY9" fmla="*/ 2145190 h 2625576"/>
                <a:gd name="connsiteX10" fmla="*/ 2702856 w 4189186"/>
                <a:gd name="connsiteY10" fmla="*/ 2358550 h 2625576"/>
                <a:gd name="connsiteX11" fmla="*/ 2824776 w 4189186"/>
                <a:gd name="connsiteY11" fmla="*/ 2561750 h 2625576"/>
                <a:gd name="connsiteX12" fmla="*/ 3525816 w 4189186"/>
                <a:gd name="connsiteY12" fmla="*/ 2612550 h 2625576"/>
                <a:gd name="connsiteX13" fmla="*/ 3942376 w 4189186"/>
                <a:gd name="connsiteY13" fmla="*/ 2348390 h 2625576"/>
                <a:gd name="connsiteX14" fmla="*/ 4145576 w 4189186"/>
                <a:gd name="connsiteY14" fmla="*/ 2023270 h 2625576"/>
                <a:gd name="connsiteX15" fmla="*/ 4186216 w 4189186"/>
                <a:gd name="connsiteY15" fmla="*/ 1718470 h 2625576"/>
                <a:gd name="connsiteX16" fmla="*/ 4094776 w 4189186"/>
                <a:gd name="connsiteY16" fmla="*/ 1423830 h 2625576"/>
                <a:gd name="connsiteX17" fmla="*/ 3922056 w 4189186"/>
                <a:gd name="connsiteY17" fmla="*/ 1261270 h 2625576"/>
                <a:gd name="connsiteX18" fmla="*/ 3901736 w 4189186"/>
                <a:gd name="connsiteY18" fmla="*/ 936150 h 2625576"/>
                <a:gd name="connsiteX19" fmla="*/ 4064296 w 4189186"/>
                <a:gd name="connsiteY19" fmla="*/ 682150 h 2625576"/>
                <a:gd name="connsiteX20" fmla="*/ 4084616 w 4189186"/>
                <a:gd name="connsiteY20" fmla="*/ 377350 h 2625576"/>
                <a:gd name="connsiteX21" fmla="*/ 3810296 w 4189186"/>
                <a:gd name="connsiteY21" fmla="*/ 204630 h 2625576"/>
                <a:gd name="connsiteX22" fmla="*/ 3495336 w 4189186"/>
                <a:gd name="connsiteY22" fmla="*/ 316390 h 2625576"/>
                <a:gd name="connsiteX23" fmla="*/ 3332776 w 4189186"/>
                <a:gd name="connsiteY23" fmla="*/ 153830 h 2625576"/>
                <a:gd name="connsiteX24" fmla="*/ 2916216 w 4189186"/>
                <a:gd name="connsiteY24" fmla="*/ 82710 h 2625576"/>
                <a:gd name="connsiteX25" fmla="*/ 2672376 w 4189186"/>
                <a:gd name="connsiteY25" fmla="*/ 184310 h 2625576"/>
                <a:gd name="connsiteX26" fmla="*/ 2296456 w 4189186"/>
                <a:gd name="connsiteY26" fmla="*/ 245270 h 2625576"/>
                <a:gd name="connsiteX27" fmla="*/ 1869736 w 4189186"/>
                <a:gd name="connsiteY27" fmla="*/ 92870 h 2625576"/>
                <a:gd name="connsiteX28" fmla="*/ 1463336 w 4189186"/>
                <a:gd name="connsiteY28" fmla="*/ 72550 h 2625576"/>
                <a:gd name="connsiteX29" fmla="*/ 914696 w 4189186"/>
                <a:gd name="connsiteY29" fmla="*/ 123350 h 2625576"/>
                <a:gd name="connsiteX30" fmla="*/ 660696 w 4189186"/>
                <a:gd name="connsiteY30" fmla="*/ 1430 h 2625576"/>
                <a:gd name="connsiteX31" fmla="*/ 203496 w 4189186"/>
                <a:gd name="connsiteY31" fmla="*/ 82710 h 2625576"/>
                <a:gd name="connsiteX0" fmla="*/ 203496 w 4189186"/>
                <a:gd name="connsiteY0" fmla="*/ 82710 h 2625576"/>
                <a:gd name="connsiteX1" fmla="*/ 10456 w 4189186"/>
                <a:gd name="connsiteY1" fmla="*/ 275750 h 2625576"/>
                <a:gd name="connsiteX2" fmla="*/ 51096 w 4189186"/>
                <a:gd name="connsiteY2" fmla="*/ 814230 h 2625576"/>
                <a:gd name="connsiteX3" fmla="*/ 264456 w 4189186"/>
                <a:gd name="connsiteY3" fmla="*/ 1037750 h 2625576"/>
                <a:gd name="connsiteX4" fmla="*/ 396536 w 4189186"/>
                <a:gd name="connsiteY4" fmla="*/ 1505110 h 2625576"/>
                <a:gd name="connsiteX5" fmla="*/ 995976 w 4189186"/>
                <a:gd name="connsiteY5" fmla="*/ 1779430 h 2625576"/>
                <a:gd name="connsiteX6" fmla="*/ 1514136 w 4189186"/>
                <a:gd name="connsiteY6" fmla="*/ 1850550 h 2625576"/>
                <a:gd name="connsiteX7" fmla="*/ 1971336 w 4189186"/>
                <a:gd name="connsiteY7" fmla="*/ 1677830 h 2625576"/>
                <a:gd name="connsiteX8" fmla="*/ 2337096 w 4189186"/>
                <a:gd name="connsiteY8" fmla="*/ 2145190 h 2625576"/>
                <a:gd name="connsiteX9" fmla="*/ 2702856 w 4189186"/>
                <a:gd name="connsiteY9" fmla="*/ 2358550 h 2625576"/>
                <a:gd name="connsiteX10" fmla="*/ 2824776 w 4189186"/>
                <a:gd name="connsiteY10" fmla="*/ 2561750 h 2625576"/>
                <a:gd name="connsiteX11" fmla="*/ 3525816 w 4189186"/>
                <a:gd name="connsiteY11" fmla="*/ 2612550 h 2625576"/>
                <a:gd name="connsiteX12" fmla="*/ 3942376 w 4189186"/>
                <a:gd name="connsiteY12" fmla="*/ 2348390 h 2625576"/>
                <a:gd name="connsiteX13" fmla="*/ 4145576 w 4189186"/>
                <a:gd name="connsiteY13" fmla="*/ 2023270 h 2625576"/>
                <a:gd name="connsiteX14" fmla="*/ 4186216 w 4189186"/>
                <a:gd name="connsiteY14" fmla="*/ 1718470 h 2625576"/>
                <a:gd name="connsiteX15" fmla="*/ 4094776 w 4189186"/>
                <a:gd name="connsiteY15" fmla="*/ 1423830 h 2625576"/>
                <a:gd name="connsiteX16" fmla="*/ 3922056 w 4189186"/>
                <a:gd name="connsiteY16" fmla="*/ 1261270 h 2625576"/>
                <a:gd name="connsiteX17" fmla="*/ 3901736 w 4189186"/>
                <a:gd name="connsiteY17" fmla="*/ 936150 h 2625576"/>
                <a:gd name="connsiteX18" fmla="*/ 4064296 w 4189186"/>
                <a:gd name="connsiteY18" fmla="*/ 682150 h 2625576"/>
                <a:gd name="connsiteX19" fmla="*/ 4084616 w 4189186"/>
                <a:gd name="connsiteY19" fmla="*/ 377350 h 2625576"/>
                <a:gd name="connsiteX20" fmla="*/ 3810296 w 4189186"/>
                <a:gd name="connsiteY20" fmla="*/ 204630 h 2625576"/>
                <a:gd name="connsiteX21" fmla="*/ 3495336 w 4189186"/>
                <a:gd name="connsiteY21" fmla="*/ 316390 h 2625576"/>
                <a:gd name="connsiteX22" fmla="*/ 3332776 w 4189186"/>
                <a:gd name="connsiteY22" fmla="*/ 153830 h 2625576"/>
                <a:gd name="connsiteX23" fmla="*/ 2916216 w 4189186"/>
                <a:gd name="connsiteY23" fmla="*/ 82710 h 2625576"/>
                <a:gd name="connsiteX24" fmla="*/ 2672376 w 4189186"/>
                <a:gd name="connsiteY24" fmla="*/ 184310 h 2625576"/>
                <a:gd name="connsiteX25" fmla="*/ 2296456 w 4189186"/>
                <a:gd name="connsiteY25" fmla="*/ 245270 h 2625576"/>
                <a:gd name="connsiteX26" fmla="*/ 1869736 w 4189186"/>
                <a:gd name="connsiteY26" fmla="*/ 92870 h 2625576"/>
                <a:gd name="connsiteX27" fmla="*/ 1463336 w 4189186"/>
                <a:gd name="connsiteY27" fmla="*/ 72550 h 2625576"/>
                <a:gd name="connsiteX28" fmla="*/ 914696 w 4189186"/>
                <a:gd name="connsiteY28" fmla="*/ 123350 h 2625576"/>
                <a:gd name="connsiteX29" fmla="*/ 660696 w 4189186"/>
                <a:gd name="connsiteY29" fmla="*/ 1430 h 2625576"/>
                <a:gd name="connsiteX30" fmla="*/ 203496 w 4189186"/>
                <a:gd name="connsiteY30" fmla="*/ 82710 h 2625576"/>
                <a:gd name="connsiteX0" fmla="*/ 203496 w 4189186"/>
                <a:gd name="connsiteY0" fmla="*/ 82710 h 2625576"/>
                <a:gd name="connsiteX1" fmla="*/ 10456 w 4189186"/>
                <a:gd name="connsiteY1" fmla="*/ 275750 h 2625576"/>
                <a:gd name="connsiteX2" fmla="*/ 51096 w 4189186"/>
                <a:gd name="connsiteY2" fmla="*/ 814230 h 2625576"/>
                <a:gd name="connsiteX3" fmla="*/ 264456 w 4189186"/>
                <a:gd name="connsiteY3" fmla="*/ 1037750 h 2625576"/>
                <a:gd name="connsiteX4" fmla="*/ 396536 w 4189186"/>
                <a:gd name="connsiteY4" fmla="*/ 1505110 h 2625576"/>
                <a:gd name="connsiteX5" fmla="*/ 995976 w 4189186"/>
                <a:gd name="connsiteY5" fmla="*/ 1779430 h 2625576"/>
                <a:gd name="connsiteX6" fmla="*/ 1514136 w 4189186"/>
                <a:gd name="connsiteY6" fmla="*/ 1850550 h 2625576"/>
                <a:gd name="connsiteX7" fmla="*/ 1971336 w 4189186"/>
                <a:gd name="connsiteY7" fmla="*/ 1677830 h 2625576"/>
                <a:gd name="connsiteX8" fmla="*/ 2337096 w 4189186"/>
                <a:gd name="connsiteY8" fmla="*/ 2145190 h 2625576"/>
                <a:gd name="connsiteX9" fmla="*/ 2702856 w 4189186"/>
                <a:gd name="connsiteY9" fmla="*/ 2358550 h 2625576"/>
                <a:gd name="connsiteX10" fmla="*/ 2824776 w 4189186"/>
                <a:gd name="connsiteY10" fmla="*/ 2561750 h 2625576"/>
                <a:gd name="connsiteX11" fmla="*/ 3525816 w 4189186"/>
                <a:gd name="connsiteY11" fmla="*/ 2612550 h 2625576"/>
                <a:gd name="connsiteX12" fmla="*/ 3942376 w 4189186"/>
                <a:gd name="connsiteY12" fmla="*/ 2348390 h 2625576"/>
                <a:gd name="connsiteX13" fmla="*/ 4145576 w 4189186"/>
                <a:gd name="connsiteY13" fmla="*/ 2023270 h 2625576"/>
                <a:gd name="connsiteX14" fmla="*/ 4186216 w 4189186"/>
                <a:gd name="connsiteY14" fmla="*/ 1718470 h 2625576"/>
                <a:gd name="connsiteX15" fmla="*/ 4094776 w 4189186"/>
                <a:gd name="connsiteY15" fmla="*/ 1423830 h 2625576"/>
                <a:gd name="connsiteX16" fmla="*/ 3922056 w 4189186"/>
                <a:gd name="connsiteY16" fmla="*/ 1261270 h 2625576"/>
                <a:gd name="connsiteX17" fmla="*/ 3901736 w 4189186"/>
                <a:gd name="connsiteY17" fmla="*/ 936150 h 2625576"/>
                <a:gd name="connsiteX18" fmla="*/ 4064296 w 4189186"/>
                <a:gd name="connsiteY18" fmla="*/ 682150 h 2625576"/>
                <a:gd name="connsiteX19" fmla="*/ 4084616 w 4189186"/>
                <a:gd name="connsiteY19" fmla="*/ 377350 h 2625576"/>
                <a:gd name="connsiteX20" fmla="*/ 3810296 w 4189186"/>
                <a:gd name="connsiteY20" fmla="*/ 204630 h 2625576"/>
                <a:gd name="connsiteX21" fmla="*/ 3495336 w 4189186"/>
                <a:gd name="connsiteY21" fmla="*/ 316390 h 2625576"/>
                <a:gd name="connsiteX22" fmla="*/ 3332776 w 4189186"/>
                <a:gd name="connsiteY22" fmla="*/ 153830 h 2625576"/>
                <a:gd name="connsiteX23" fmla="*/ 2916216 w 4189186"/>
                <a:gd name="connsiteY23" fmla="*/ 82710 h 2625576"/>
                <a:gd name="connsiteX24" fmla="*/ 2672376 w 4189186"/>
                <a:gd name="connsiteY24" fmla="*/ 184310 h 2625576"/>
                <a:gd name="connsiteX25" fmla="*/ 2296456 w 4189186"/>
                <a:gd name="connsiteY25" fmla="*/ 245270 h 2625576"/>
                <a:gd name="connsiteX26" fmla="*/ 1869736 w 4189186"/>
                <a:gd name="connsiteY26" fmla="*/ 92870 h 2625576"/>
                <a:gd name="connsiteX27" fmla="*/ 1463336 w 4189186"/>
                <a:gd name="connsiteY27" fmla="*/ 72550 h 2625576"/>
                <a:gd name="connsiteX28" fmla="*/ 914696 w 4189186"/>
                <a:gd name="connsiteY28" fmla="*/ 123350 h 2625576"/>
                <a:gd name="connsiteX29" fmla="*/ 660696 w 4189186"/>
                <a:gd name="connsiteY29" fmla="*/ 1430 h 2625576"/>
                <a:gd name="connsiteX30" fmla="*/ 203496 w 4189186"/>
                <a:gd name="connsiteY30" fmla="*/ 82710 h 2625576"/>
                <a:gd name="connsiteX0" fmla="*/ 203496 w 4189186"/>
                <a:gd name="connsiteY0" fmla="*/ 82710 h 2625576"/>
                <a:gd name="connsiteX1" fmla="*/ 10456 w 4189186"/>
                <a:gd name="connsiteY1" fmla="*/ 275750 h 2625576"/>
                <a:gd name="connsiteX2" fmla="*/ 51096 w 4189186"/>
                <a:gd name="connsiteY2" fmla="*/ 814230 h 2625576"/>
                <a:gd name="connsiteX3" fmla="*/ 264456 w 4189186"/>
                <a:gd name="connsiteY3" fmla="*/ 1037750 h 2625576"/>
                <a:gd name="connsiteX4" fmla="*/ 396536 w 4189186"/>
                <a:gd name="connsiteY4" fmla="*/ 1505110 h 2625576"/>
                <a:gd name="connsiteX5" fmla="*/ 995976 w 4189186"/>
                <a:gd name="connsiteY5" fmla="*/ 1779430 h 2625576"/>
                <a:gd name="connsiteX6" fmla="*/ 1514136 w 4189186"/>
                <a:gd name="connsiteY6" fmla="*/ 1850550 h 2625576"/>
                <a:gd name="connsiteX7" fmla="*/ 1971336 w 4189186"/>
                <a:gd name="connsiteY7" fmla="*/ 1677830 h 2625576"/>
                <a:gd name="connsiteX8" fmla="*/ 2337096 w 4189186"/>
                <a:gd name="connsiteY8" fmla="*/ 2145190 h 2625576"/>
                <a:gd name="connsiteX9" fmla="*/ 2702856 w 4189186"/>
                <a:gd name="connsiteY9" fmla="*/ 2358550 h 2625576"/>
                <a:gd name="connsiteX10" fmla="*/ 2824776 w 4189186"/>
                <a:gd name="connsiteY10" fmla="*/ 2561750 h 2625576"/>
                <a:gd name="connsiteX11" fmla="*/ 3525816 w 4189186"/>
                <a:gd name="connsiteY11" fmla="*/ 2612550 h 2625576"/>
                <a:gd name="connsiteX12" fmla="*/ 3942376 w 4189186"/>
                <a:gd name="connsiteY12" fmla="*/ 2348390 h 2625576"/>
                <a:gd name="connsiteX13" fmla="*/ 4145576 w 4189186"/>
                <a:gd name="connsiteY13" fmla="*/ 2023270 h 2625576"/>
                <a:gd name="connsiteX14" fmla="*/ 4186216 w 4189186"/>
                <a:gd name="connsiteY14" fmla="*/ 1718470 h 2625576"/>
                <a:gd name="connsiteX15" fmla="*/ 4094776 w 4189186"/>
                <a:gd name="connsiteY15" fmla="*/ 1423830 h 2625576"/>
                <a:gd name="connsiteX16" fmla="*/ 3922056 w 4189186"/>
                <a:gd name="connsiteY16" fmla="*/ 1261270 h 2625576"/>
                <a:gd name="connsiteX17" fmla="*/ 3901736 w 4189186"/>
                <a:gd name="connsiteY17" fmla="*/ 936150 h 2625576"/>
                <a:gd name="connsiteX18" fmla="*/ 4064296 w 4189186"/>
                <a:gd name="connsiteY18" fmla="*/ 682150 h 2625576"/>
                <a:gd name="connsiteX19" fmla="*/ 4084616 w 4189186"/>
                <a:gd name="connsiteY19" fmla="*/ 377350 h 2625576"/>
                <a:gd name="connsiteX20" fmla="*/ 3810296 w 4189186"/>
                <a:gd name="connsiteY20" fmla="*/ 204630 h 2625576"/>
                <a:gd name="connsiteX21" fmla="*/ 3495336 w 4189186"/>
                <a:gd name="connsiteY21" fmla="*/ 316390 h 2625576"/>
                <a:gd name="connsiteX22" fmla="*/ 3332776 w 4189186"/>
                <a:gd name="connsiteY22" fmla="*/ 153830 h 2625576"/>
                <a:gd name="connsiteX23" fmla="*/ 2916216 w 4189186"/>
                <a:gd name="connsiteY23" fmla="*/ 82710 h 2625576"/>
                <a:gd name="connsiteX24" fmla="*/ 2296456 w 4189186"/>
                <a:gd name="connsiteY24" fmla="*/ 245270 h 2625576"/>
                <a:gd name="connsiteX25" fmla="*/ 1869736 w 4189186"/>
                <a:gd name="connsiteY25" fmla="*/ 92870 h 2625576"/>
                <a:gd name="connsiteX26" fmla="*/ 1463336 w 4189186"/>
                <a:gd name="connsiteY26" fmla="*/ 72550 h 2625576"/>
                <a:gd name="connsiteX27" fmla="*/ 914696 w 4189186"/>
                <a:gd name="connsiteY27" fmla="*/ 123350 h 2625576"/>
                <a:gd name="connsiteX28" fmla="*/ 660696 w 4189186"/>
                <a:gd name="connsiteY28" fmla="*/ 1430 h 2625576"/>
                <a:gd name="connsiteX29" fmla="*/ 203496 w 4189186"/>
                <a:gd name="connsiteY29" fmla="*/ 82710 h 2625576"/>
                <a:gd name="connsiteX0" fmla="*/ 249459 w 4235149"/>
                <a:gd name="connsiteY0" fmla="*/ 83843 h 2626709"/>
                <a:gd name="connsiteX1" fmla="*/ 5619 w 4235149"/>
                <a:gd name="connsiteY1" fmla="*/ 439443 h 2626709"/>
                <a:gd name="connsiteX2" fmla="*/ 97059 w 4235149"/>
                <a:gd name="connsiteY2" fmla="*/ 815363 h 2626709"/>
                <a:gd name="connsiteX3" fmla="*/ 310419 w 4235149"/>
                <a:gd name="connsiteY3" fmla="*/ 1038883 h 2626709"/>
                <a:gd name="connsiteX4" fmla="*/ 442499 w 4235149"/>
                <a:gd name="connsiteY4" fmla="*/ 1506243 h 2626709"/>
                <a:gd name="connsiteX5" fmla="*/ 1041939 w 4235149"/>
                <a:gd name="connsiteY5" fmla="*/ 1780563 h 2626709"/>
                <a:gd name="connsiteX6" fmla="*/ 1560099 w 4235149"/>
                <a:gd name="connsiteY6" fmla="*/ 1851683 h 2626709"/>
                <a:gd name="connsiteX7" fmla="*/ 2017299 w 4235149"/>
                <a:gd name="connsiteY7" fmla="*/ 1678963 h 2626709"/>
                <a:gd name="connsiteX8" fmla="*/ 2383059 w 4235149"/>
                <a:gd name="connsiteY8" fmla="*/ 2146323 h 2626709"/>
                <a:gd name="connsiteX9" fmla="*/ 2748819 w 4235149"/>
                <a:gd name="connsiteY9" fmla="*/ 2359683 h 2626709"/>
                <a:gd name="connsiteX10" fmla="*/ 2870739 w 4235149"/>
                <a:gd name="connsiteY10" fmla="*/ 2562883 h 2626709"/>
                <a:gd name="connsiteX11" fmla="*/ 3571779 w 4235149"/>
                <a:gd name="connsiteY11" fmla="*/ 2613683 h 2626709"/>
                <a:gd name="connsiteX12" fmla="*/ 3988339 w 4235149"/>
                <a:gd name="connsiteY12" fmla="*/ 2349523 h 2626709"/>
                <a:gd name="connsiteX13" fmla="*/ 4191539 w 4235149"/>
                <a:gd name="connsiteY13" fmla="*/ 2024403 h 2626709"/>
                <a:gd name="connsiteX14" fmla="*/ 4232179 w 4235149"/>
                <a:gd name="connsiteY14" fmla="*/ 1719603 h 2626709"/>
                <a:gd name="connsiteX15" fmla="*/ 4140739 w 4235149"/>
                <a:gd name="connsiteY15" fmla="*/ 1424963 h 2626709"/>
                <a:gd name="connsiteX16" fmla="*/ 3968019 w 4235149"/>
                <a:gd name="connsiteY16" fmla="*/ 1262403 h 2626709"/>
                <a:gd name="connsiteX17" fmla="*/ 3947699 w 4235149"/>
                <a:gd name="connsiteY17" fmla="*/ 937283 h 2626709"/>
                <a:gd name="connsiteX18" fmla="*/ 4110259 w 4235149"/>
                <a:gd name="connsiteY18" fmla="*/ 683283 h 2626709"/>
                <a:gd name="connsiteX19" fmla="*/ 4130579 w 4235149"/>
                <a:gd name="connsiteY19" fmla="*/ 378483 h 2626709"/>
                <a:gd name="connsiteX20" fmla="*/ 3856259 w 4235149"/>
                <a:gd name="connsiteY20" fmla="*/ 205763 h 2626709"/>
                <a:gd name="connsiteX21" fmla="*/ 3541299 w 4235149"/>
                <a:gd name="connsiteY21" fmla="*/ 317523 h 2626709"/>
                <a:gd name="connsiteX22" fmla="*/ 3378739 w 4235149"/>
                <a:gd name="connsiteY22" fmla="*/ 154963 h 2626709"/>
                <a:gd name="connsiteX23" fmla="*/ 2962179 w 4235149"/>
                <a:gd name="connsiteY23" fmla="*/ 83843 h 2626709"/>
                <a:gd name="connsiteX24" fmla="*/ 2342419 w 4235149"/>
                <a:gd name="connsiteY24" fmla="*/ 246403 h 2626709"/>
                <a:gd name="connsiteX25" fmla="*/ 1915699 w 4235149"/>
                <a:gd name="connsiteY25" fmla="*/ 94003 h 2626709"/>
                <a:gd name="connsiteX26" fmla="*/ 1509299 w 4235149"/>
                <a:gd name="connsiteY26" fmla="*/ 73683 h 2626709"/>
                <a:gd name="connsiteX27" fmla="*/ 960659 w 4235149"/>
                <a:gd name="connsiteY27" fmla="*/ 124483 h 2626709"/>
                <a:gd name="connsiteX28" fmla="*/ 706659 w 4235149"/>
                <a:gd name="connsiteY28" fmla="*/ 2563 h 2626709"/>
                <a:gd name="connsiteX29" fmla="*/ 249459 w 4235149"/>
                <a:gd name="connsiteY29" fmla="*/ 83843 h 2626709"/>
                <a:gd name="connsiteX0" fmla="*/ 249459 w 4235149"/>
                <a:gd name="connsiteY0" fmla="*/ 82234 h 2625100"/>
                <a:gd name="connsiteX1" fmla="*/ 5619 w 4235149"/>
                <a:gd name="connsiteY1" fmla="*/ 437834 h 2625100"/>
                <a:gd name="connsiteX2" fmla="*/ 97059 w 4235149"/>
                <a:gd name="connsiteY2" fmla="*/ 813754 h 2625100"/>
                <a:gd name="connsiteX3" fmla="*/ 310419 w 4235149"/>
                <a:gd name="connsiteY3" fmla="*/ 1037274 h 2625100"/>
                <a:gd name="connsiteX4" fmla="*/ 442499 w 4235149"/>
                <a:gd name="connsiteY4" fmla="*/ 1504634 h 2625100"/>
                <a:gd name="connsiteX5" fmla="*/ 1041939 w 4235149"/>
                <a:gd name="connsiteY5" fmla="*/ 1778954 h 2625100"/>
                <a:gd name="connsiteX6" fmla="*/ 1560099 w 4235149"/>
                <a:gd name="connsiteY6" fmla="*/ 1850074 h 2625100"/>
                <a:gd name="connsiteX7" fmla="*/ 2017299 w 4235149"/>
                <a:gd name="connsiteY7" fmla="*/ 1677354 h 2625100"/>
                <a:gd name="connsiteX8" fmla="*/ 2383059 w 4235149"/>
                <a:gd name="connsiteY8" fmla="*/ 2144714 h 2625100"/>
                <a:gd name="connsiteX9" fmla="*/ 2748819 w 4235149"/>
                <a:gd name="connsiteY9" fmla="*/ 2358074 h 2625100"/>
                <a:gd name="connsiteX10" fmla="*/ 2870739 w 4235149"/>
                <a:gd name="connsiteY10" fmla="*/ 2561274 h 2625100"/>
                <a:gd name="connsiteX11" fmla="*/ 3571779 w 4235149"/>
                <a:gd name="connsiteY11" fmla="*/ 2612074 h 2625100"/>
                <a:gd name="connsiteX12" fmla="*/ 3988339 w 4235149"/>
                <a:gd name="connsiteY12" fmla="*/ 2347914 h 2625100"/>
                <a:gd name="connsiteX13" fmla="*/ 4191539 w 4235149"/>
                <a:gd name="connsiteY13" fmla="*/ 2022794 h 2625100"/>
                <a:gd name="connsiteX14" fmla="*/ 4232179 w 4235149"/>
                <a:gd name="connsiteY14" fmla="*/ 1717994 h 2625100"/>
                <a:gd name="connsiteX15" fmla="*/ 4140739 w 4235149"/>
                <a:gd name="connsiteY15" fmla="*/ 1423354 h 2625100"/>
                <a:gd name="connsiteX16" fmla="*/ 3968019 w 4235149"/>
                <a:gd name="connsiteY16" fmla="*/ 1260794 h 2625100"/>
                <a:gd name="connsiteX17" fmla="*/ 3947699 w 4235149"/>
                <a:gd name="connsiteY17" fmla="*/ 935674 h 2625100"/>
                <a:gd name="connsiteX18" fmla="*/ 4110259 w 4235149"/>
                <a:gd name="connsiteY18" fmla="*/ 681674 h 2625100"/>
                <a:gd name="connsiteX19" fmla="*/ 4130579 w 4235149"/>
                <a:gd name="connsiteY19" fmla="*/ 376874 h 2625100"/>
                <a:gd name="connsiteX20" fmla="*/ 3856259 w 4235149"/>
                <a:gd name="connsiteY20" fmla="*/ 204154 h 2625100"/>
                <a:gd name="connsiteX21" fmla="*/ 3541299 w 4235149"/>
                <a:gd name="connsiteY21" fmla="*/ 315914 h 2625100"/>
                <a:gd name="connsiteX22" fmla="*/ 3378739 w 4235149"/>
                <a:gd name="connsiteY22" fmla="*/ 153354 h 2625100"/>
                <a:gd name="connsiteX23" fmla="*/ 2962179 w 4235149"/>
                <a:gd name="connsiteY23" fmla="*/ 82234 h 2625100"/>
                <a:gd name="connsiteX24" fmla="*/ 2342419 w 4235149"/>
                <a:gd name="connsiteY24" fmla="*/ 244794 h 2625100"/>
                <a:gd name="connsiteX25" fmla="*/ 1915699 w 4235149"/>
                <a:gd name="connsiteY25" fmla="*/ 92394 h 2625100"/>
                <a:gd name="connsiteX26" fmla="*/ 1509299 w 4235149"/>
                <a:gd name="connsiteY26" fmla="*/ 72074 h 2625100"/>
                <a:gd name="connsiteX27" fmla="*/ 1011459 w 4235149"/>
                <a:gd name="connsiteY27" fmla="*/ 112714 h 2625100"/>
                <a:gd name="connsiteX28" fmla="*/ 706659 w 4235149"/>
                <a:gd name="connsiteY28" fmla="*/ 954 h 2625100"/>
                <a:gd name="connsiteX29" fmla="*/ 249459 w 4235149"/>
                <a:gd name="connsiteY29" fmla="*/ 82234 h 2625100"/>
                <a:gd name="connsiteX0" fmla="*/ 249459 w 4235149"/>
                <a:gd name="connsiteY0" fmla="*/ 81317 h 2624183"/>
                <a:gd name="connsiteX1" fmla="*/ 5619 w 4235149"/>
                <a:gd name="connsiteY1" fmla="*/ 436917 h 2624183"/>
                <a:gd name="connsiteX2" fmla="*/ 97059 w 4235149"/>
                <a:gd name="connsiteY2" fmla="*/ 812837 h 2624183"/>
                <a:gd name="connsiteX3" fmla="*/ 310419 w 4235149"/>
                <a:gd name="connsiteY3" fmla="*/ 1036357 h 2624183"/>
                <a:gd name="connsiteX4" fmla="*/ 442499 w 4235149"/>
                <a:gd name="connsiteY4" fmla="*/ 1503717 h 2624183"/>
                <a:gd name="connsiteX5" fmla="*/ 1041939 w 4235149"/>
                <a:gd name="connsiteY5" fmla="*/ 1778037 h 2624183"/>
                <a:gd name="connsiteX6" fmla="*/ 1560099 w 4235149"/>
                <a:gd name="connsiteY6" fmla="*/ 1849157 h 2624183"/>
                <a:gd name="connsiteX7" fmla="*/ 2017299 w 4235149"/>
                <a:gd name="connsiteY7" fmla="*/ 1676437 h 2624183"/>
                <a:gd name="connsiteX8" fmla="*/ 2383059 w 4235149"/>
                <a:gd name="connsiteY8" fmla="*/ 2143797 h 2624183"/>
                <a:gd name="connsiteX9" fmla="*/ 2748819 w 4235149"/>
                <a:gd name="connsiteY9" fmla="*/ 2357157 h 2624183"/>
                <a:gd name="connsiteX10" fmla="*/ 2870739 w 4235149"/>
                <a:gd name="connsiteY10" fmla="*/ 2560357 h 2624183"/>
                <a:gd name="connsiteX11" fmla="*/ 3571779 w 4235149"/>
                <a:gd name="connsiteY11" fmla="*/ 2611157 h 2624183"/>
                <a:gd name="connsiteX12" fmla="*/ 3988339 w 4235149"/>
                <a:gd name="connsiteY12" fmla="*/ 2346997 h 2624183"/>
                <a:gd name="connsiteX13" fmla="*/ 4191539 w 4235149"/>
                <a:gd name="connsiteY13" fmla="*/ 2021877 h 2624183"/>
                <a:gd name="connsiteX14" fmla="*/ 4232179 w 4235149"/>
                <a:gd name="connsiteY14" fmla="*/ 1717077 h 2624183"/>
                <a:gd name="connsiteX15" fmla="*/ 4140739 w 4235149"/>
                <a:gd name="connsiteY15" fmla="*/ 1422437 h 2624183"/>
                <a:gd name="connsiteX16" fmla="*/ 3968019 w 4235149"/>
                <a:gd name="connsiteY16" fmla="*/ 1259877 h 2624183"/>
                <a:gd name="connsiteX17" fmla="*/ 3947699 w 4235149"/>
                <a:gd name="connsiteY17" fmla="*/ 934757 h 2624183"/>
                <a:gd name="connsiteX18" fmla="*/ 4110259 w 4235149"/>
                <a:gd name="connsiteY18" fmla="*/ 680757 h 2624183"/>
                <a:gd name="connsiteX19" fmla="*/ 4130579 w 4235149"/>
                <a:gd name="connsiteY19" fmla="*/ 375957 h 2624183"/>
                <a:gd name="connsiteX20" fmla="*/ 3856259 w 4235149"/>
                <a:gd name="connsiteY20" fmla="*/ 203237 h 2624183"/>
                <a:gd name="connsiteX21" fmla="*/ 3541299 w 4235149"/>
                <a:gd name="connsiteY21" fmla="*/ 314997 h 2624183"/>
                <a:gd name="connsiteX22" fmla="*/ 3378739 w 4235149"/>
                <a:gd name="connsiteY22" fmla="*/ 152437 h 2624183"/>
                <a:gd name="connsiteX23" fmla="*/ 2962179 w 4235149"/>
                <a:gd name="connsiteY23" fmla="*/ 81317 h 2624183"/>
                <a:gd name="connsiteX24" fmla="*/ 2342419 w 4235149"/>
                <a:gd name="connsiteY24" fmla="*/ 243877 h 2624183"/>
                <a:gd name="connsiteX25" fmla="*/ 1915699 w 4235149"/>
                <a:gd name="connsiteY25" fmla="*/ 91477 h 2624183"/>
                <a:gd name="connsiteX26" fmla="*/ 1509299 w 4235149"/>
                <a:gd name="connsiteY26" fmla="*/ 71157 h 2624183"/>
                <a:gd name="connsiteX27" fmla="*/ 706659 w 4235149"/>
                <a:gd name="connsiteY27" fmla="*/ 37 h 2624183"/>
                <a:gd name="connsiteX28" fmla="*/ 249459 w 4235149"/>
                <a:gd name="connsiteY28" fmla="*/ 81317 h 2624183"/>
                <a:gd name="connsiteX0" fmla="*/ 249459 w 4235149"/>
                <a:gd name="connsiteY0" fmla="*/ 81317 h 2624183"/>
                <a:gd name="connsiteX1" fmla="*/ 5619 w 4235149"/>
                <a:gd name="connsiteY1" fmla="*/ 436917 h 2624183"/>
                <a:gd name="connsiteX2" fmla="*/ 97059 w 4235149"/>
                <a:gd name="connsiteY2" fmla="*/ 812837 h 2624183"/>
                <a:gd name="connsiteX3" fmla="*/ 310419 w 4235149"/>
                <a:gd name="connsiteY3" fmla="*/ 1036357 h 2624183"/>
                <a:gd name="connsiteX4" fmla="*/ 442499 w 4235149"/>
                <a:gd name="connsiteY4" fmla="*/ 1503717 h 2624183"/>
                <a:gd name="connsiteX5" fmla="*/ 1041939 w 4235149"/>
                <a:gd name="connsiteY5" fmla="*/ 1778037 h 2624183"/>
                <a:gd name="connsiteX6" fmla="*/ 1560099 w 4235149"/>
                <a:gd name="connsiteY6" fmla="*/ 1849157 h 2624183"/>
                <a:gd name="connsiteX7" fmla="*/ 2017299 w 4235149"/>
                <a:gd name="connsiteY7" fmla="*/ 1676437 h 2624183"/>
                <a:gd name="connsiteX8" fmla="*/ 2383059 w 4235149"/>
                <a:gd name="connsiteY8" fmla="*/ 2143797 h 2624183"/>
                <a:gd name="connsiteX9" fmla="*/ 2748819 w 4235149"/>
                <a:gd name="connsiteY9" fmla="*/ 2357157 h 2624183"/>
                <a:gd name="connsiteX10" fmla="*/ 2870739 w 4235149"/>
                <a:gd name="connsiteY10" fmla="*/ 2560357 h 2624183"/>
                <a:gd name="connsiteX11" fmla="*/ 3571779 w 4235149"/>
                <a:gd name="connsiteY11" fmla="*/ 2611157 h 2624183"/>
                <a:gd name="connsiteX12" fmla="*/ 3988339 w 4235149"/>
                <a:gd name="connsiteY12" fmla="*/ 2346997 h 2624183"/>
                <a:gd name="connsiteX13" fmla="*/ 4191539 w 4235149"/>
                <a:gd name="connsiteY13" fmla="*/ 2021877 h 2624183"/>
                <a:gd name="connsiteX14" fmla="*/ 4232179 w 4235149"/>
                <a:gd name="connsiteY14" fmla="*/ 1717077 h 2624183"/>
                <a:gd name="connsiteX15" fmla="*/ 4140739 w 4235149"/>
                <a:gd name="connsiteY15" fmla="*/ 1422437 h 2624183"/>
                <a:gd name="connsiteX16" fmla="*/ 3968019 w 4235149"/>
                <a:gd name="connsiteY16" fmla="*/ 1259877 h 2624183"/>
                <a:gd name="connsiteX17" fmla="*/ 3947699 w 4235149"/>
                <a:gd name="connsiteY17" fmla="*/ 934757 h 2624183"/>
                <a:gd name="connsiteX18" fmla="*/ 4110259 w 4235149"/>
                <a:gd name="connsiteY18" fmla="*/ 680757 h 2624183"/>
                <a:gd name="connsiteX19" fmla="*/ 4130579 w 4235149"/>
                <a:gd name="connsiteY19" fmla="*/ 375957 h 2624183"/>
                <a:gd name="connsiteX20" fmla="*/ 3856259 w 4235149"/>
                <a:gd name="connsiteY20" fmla="*/ 203237 h 2624183"/>
                <a:gd name="connsiteX21" fmla="*/ 3541299 w 4235149"/>
                <a:gd name="connsiteY21" fmla="*/ 314997 h 2624183"/>
                <a:gd name="connsiteX22" fmla="*/ 2962179 w 4235149"/>
                <a:gd name="connsiteY22" fmla="*/ 81317 h 2624183"/>
                <a:gd name="connsiteX23" fmla="*/ 2342419 w 4235149"/>
                <a:gd name="connsiteY23" fmla="*/ 243877 h 2624183"/>
                <a:gd name="connsiteX24" fmla="*/ 1915699 w 4235149"/>
                <a:gd name="connsiteY24" fmla="*/ 91477 h 2624183"/>
                <a:gd name="connsiteX25" fmla="*/ 1509299 w 4235149"/>
                <a:gd name="connsiteY25" fmla="*/ 71157 h 2624183"/>
                <a:gd name="connsiteX26" fmla="*/ 706659 w 4235149"/>
                <a:gd name="connsiteY26" fmla="*/ 37 h 2624183"/>
                <a:gd name="connsiteX27" fmla="*/ 249459 w 4235149"/>
                <a:gd name="connsiteY27" fmla="*/ 81317 h 2624183"/>
                <a:gd name="connsiteX0" fmla="*/ 249459 w 4235149"/>
                <a:gd name="connsiteY0" fmla="*/ 81317 h 2624183"/>
                <a:gd name="connsiteX1" fmla="*/ 5619 w 4235149"/>
                <a:gd name="connsiteY1" fmla="*/ 436917 h 2624183"/>
                <a:gd name="connsiteX2" fmla="*/ 97059 w 4235149"/>
                <a:gd name="connsiteY2" fmla="*/ 812837 h 2624183"/>
                <a:gd name="connsiteX3" fmla="*/ 310419 w 4235149"/>
                <a:gd name="connsiteY3" fmla="*/ 1036357 h 2624183"/>
                <a:gd name="connsiteX4" fmla="*/ 442499 w 4235149"/>
                <a:gd name="connsiteY4" fmla="*/ 1503717 h 2624183"/>
                <a:gd name="connsiteX5" fmla="*/ 1041939 w 4235149"/>
                <a:gd name="connsiteY5" fmla="*/ 1778037 h 2624183"/>
                <a:gd name="connsiteX6" fmla="*/ 1560099 w 4235149"/>
                <a:gd name="connsiteY6" fmla="*/ 1849157 h 2624183"/>
                <a:gd name="connsiteX7" fmla="*/ 2017299 w 4235149"/>
                <a:gd name="connsiteY7" fmla="*/ 1676437 h 2624183"/>
                <a:gd name="connsiteX8" fmla="*/ 2383059 w 4235149"/>
                <a:gd name="connsiteY8" fmla="*/ 2143797 h 2624183"/>
                <a:gd name="connsiteX9" fmla="*/ 2748819 w 4235149"/>
                <a:gd name="connsiteY9" fmla="*/ 2357157 h 2624183"/>
                <a:gd name="connsiteX10" fmla="*/ 2870739 w 4235149"/>
                <a:gd name="connsiteY10" fmla="*/ 2560357 h 2624183"/>
                <a:gd name="connsiteX11" fmla="*/ 3571779 w 4235149"/>
                <a:gd name="connsiteY11" fmla="*/ 2611157 h 2624183"/>
                <a:gd name="connsiteX12" fmla="*/ 3988339 w 4235149"/>
                <a:gd name="connsiteY12" fmla="*/ 2346997 h 2624183"/>
                <a:gd name="connsiteX13" fmla="*/ 4191539 w 4235149"/>
                <a:gd name="connsiteY13" fmla="*/ 2021877 h 2624183"/>
                <a:gd name="connsiteX14" fmla="*/ 4232179 w 4235149"/>
                <a:gd name="connsiteY14" fmla="*/ 1717077 h 2624183"/>
                <a:gd name="connsiteX15" fmla="*/ 4140739 w 4235149"/>
                <a:gd name="connsiteY15" fmla="*/ 1422437 h 2624183"/>
                <a:gd name="connsiteX16" fmla="*/ 3968019 w 4235149"/>
                <a:gd name="connsiteY16" fmla="*/ 1259877 h 2624183"/>
                <a:gd name="connsiteX17" fmla="*/ 3947699 w 4235149"/>
                <a:gd name="connsiteY17" fmla="*/ 934757 h 2624183"/>
                <a:gd name="connsiteX18" fmla="*/ 4110259 w 4235149"/>
                <a:gd name="connsiteY18" fmla="*/ 680757 h 2624183"/>
                <a:gd name="connsiteX19" fmla="*/ 4130579 w 4235149"/>
                <a:gd name="connsiteY19" fmla="*/ 375957 h 2624183"/>
                <a:gd name="connsiteX20" fmla="*/ 3856259 w 4235149"/>
                <a:gd name="connsiteY20" fmla="*/ 203237 h 2624183"/>
                <a:gd name="connsiteX21" fmla="*/ 3500659 w 4235149"/>
                <a:gd name="connsiteY21" fmla="*/ 223557 h 2624183"/>
                <a:gd name="connsiteX22" fmla="*/ 2962179 w 4235149"/>
                <a:gd name="connsiteY22" fmla="*/ 81317 h 2624183"/>
                <a:gd name="connsiteX23" fmla="*/ 2342419 w 4235149"/>
                <a:gd name="connsiteY23" fmla="*/ 243877 h 2624183"/>
                <a:gd name="connsiteX24" fmla="*/ 1915699 w 4235149"/>
                <a:gd name="connsiteY24" fmla="*/ 91477 h 2624183"/>
                <a:gd name="connsiteX25" fmla="*/ 1509299 w 4235149"/>
                <a:gd name="connsiteY25" fmla="*/ 71157 h 2624183"/>
                <a:gd name="connsiteX26" fmla="*/ 706659 w 4235149"/>
                <a:gd name="connsiteY26" fmla="*/ 37 h 2624183"/>
                <a:gd name="connsiteX27" fmla="*/ 249459 w 4235149"/>
                <a:gd name="connsiteY27" fmla="*/ 81317 h 2624183"/>
                <a:gd name="connsiteX0" fmla="*/ 249459 w 4235149"/>
                <a:gd name="connsiteY0" fmla="*/ 81317 h 2624183"/>
                <a:gd name="connsiteX1" fmla="*/ 5619 w 4235149"/>
                <a:gd name="connsiteY1" fmla="*/ 436917 h 2624183"/>
                <a:gd name="connsiteX2" fmla="*/ 97059 w 4235149"/>
                <a:gd name="connsiteY2" fmla="*/ 812837 h 2624183"/>
                <a:gd name="connsiteX3" fmla="*/ 310419 w 4235149"/>
                <a:gd name="connsiteY3" fmla="*/ 1036357 h 2624183"/>
                <a:gd name="connsiteX4" fmla="*/ 442499 w 4235149"/>
                <a:gd name="connsiteY4" fmla="*/ 1503717 h 2624183"/>
                <a:gd name="connsiteX5" fmla="*/ 1041939 w 4235149"/>
                <a:gd name="connsiteY5" fmla="*/ 1778037 h 2624183"/>
                <a:gd name="connsiteX6" fmla="*/ 1560099 w 4235149"/>
                <a:gd name="connsiteY6" fmla="*/ 1849157 h 2624183"/>
                <a:gd name="connsiteX7" fmla="*/ 2017299 w 4235149"/>
                <a:gd name="connsiteY7" fmla="*/ 1676437 h 2624183"/>
                <a:gd name="connsiteX8" fmla="*/ 2383059 w 4235149"/>
                <a:gd name="connsiteY8" fmla="*/ 2143797 h 2624183"/>
                <a:gd name="connsiteX9" fmla="*/ 2748819 w 4235149"/>
                <a:gd name="connsiteY9" fmla="*/ 2357157 h 2624183"/>
                <a:gd name="connsiteX10" fmla="*/ 2870739 w 4235149"/>
                <a:gd name="connsiteY10" fmla="*/ 2560357 h 2624183"/>
                <a:gd name="connsiteX11" fmla="*/ 3571779 w 4235149"/>
                <a:gd name="connsiteY11" fmla="*/ 2611157 h 2624183"/>
                <a:gd name="connsiteX12" fmla="*/ 3988339 w 4235149"/>
                <a:gd name="connsiteY12" fmla="*/ 2346997 h 2624183"/>
                <a:gd name="connsiteX13" fmla="*/ 4191539 w 4235149"/>
                <a:gd name="connsiteY13" fmla="*/ 2021877 h 2624183"/>
                <a:gd name="connsiteX14" fmla="*/ 4232179 w 4235149"/>
                <a:gd name="connsiteY14" fmla="*/ 1717077 h 2624183"/>
                <a:gd name="connsiteX15" fmla="*/ 4140739 w 4235149"/>
                <a:gd name="connsiteY15" fmla="*/ 1422437 h 2624183"/>
                <a:gd name="connsiteX16" fmla="*/ 3968019 w 4235149"/>
                <a:gd name="connsiteY16" fmla="*/ 1259877 h 2624183"/>
                <a:gd name="connsiteX17" fmla="*/ 3947699 w 4235149"/>
                <a:gd name="connsiteY17" fmla="*/ 934757 h 2624183"/>
                <a:gd name="connsiteX18" fmla="*/ 4110259 w 4235149"/>
                <a:gd name="connsiteY18" fmla="*/ 680757 h 2624183"/>
                <a:gd name="connsiteX19" fmla="*/ 4130579 w 4235149"/>
                <a:gd name="connsiteY19" fmla="*/ 375957 h 2624183"/>
                <a:gd name="connsiteX20" fmla="*/ 3856259 w 4235149"/>
                <a:gd name="connsiteY20" fmla="*/ 203237 h 2624183"/>
                <a:gd name="connsiteX21" fmla="*/ 2962179 w 4235149"/>
                <a:gd name="connsiteY21" fmla="*/ 81317 h 2624183"/>
                <a:gd name="connsiteX22" fmla="*/ 2342419 w 4235149"/>
                <a:gd name="connsiteY22" fmla="*/ 243877 h 2624183"/>
                <a:gd name="connsiteX23" fmla="*/ 1915699 w 4235149"/>
                <a:gd name="connsiteY23" fmla="*/ 91477 h 2624183"/>
                <a:gd name="connsiteX24" fmla="*/ 1509299 w 4235149"/>
                <a:gd name="connsiteY24" fmla="*/ 71157 h 2624183"/>
                <a:gd name="connsiteX25" fmla="*/ 706659 w 4235149"/>
                <a:gd name="connsiteY25" fmla="*/ 37 h 2624183"/>
                <a:gd name="connsiteX26" fmla="*/ 249459 w 4235149"/>
                <a:gd name="connsiteY26" fmla="*/ 81317 h 2624183"/>
                <a:gd name="connsiteX0" fmla="*/ 249459 w 4235149"/>
                <a:gd name="connsiteY0" fmla="*/ 81317 h 2631263"/>
                <a:gd name="connsiteX1" fmla="*/ 5619 w 4235149"/>
                <a:gd name="connsiteY1" fmla="*/ 436917 h 2631263"/>
                <a:gd name="connsiteX2" fmla="*/ 97059 w 4235149"/>
                <a:gd name="connsiteY2" fmla="*/ 812837 h 2631263"/>
                <a:gd name="connsiteX3" fmla="*/ 310419 w 4235149"/>
                <a:gd name="connsiteY3" fmla="*/ 1036357 h 2631263"/>
                <a:gd name="connsiteX4" fmla="*/ 442499 w 4235149"/>
                <a:gd name="connsiteY4" fmla="*/ 1503717 h 2631263"/>
                <a:gd name="connsiteX5" fmla="*/ 1041939 w 4235149"/>
                <a:gd name="connsiteY5" fmla="*/ 1778037 h 2631263"/>
                <a:gd name="connsiteX6" fmla="*/ 1560099 w 4235149"/>
                <a:gd name="connsiteY6" fmla="*/ 1849157 h 2631263"/>
                <a:gd name="connsiteX7" fmla="*/ 2017299 w 4235149"/>
                <a:gd name="connsiteY7" fmla="*/ 1676437 h 2631263"/>
                <a:gd name="connsiteX8" fmla="*/ 2383059 w 4235149"/>
                <a:gd name="connsiteY8" fmla="*/ 2143797 h 2631263"/>
                <a:gd name="connsiteX9" fmla="*/ 2870739 w 4235149"/>
                <a:gd name="connsiteY9" fmla="*/ 2560357 h 2631263"/>
                <a:gd name="connsiteX10" fmla="*/ 3571779 w 4235149"/>
                <a:gd name="connsiteY10" fmla="*/ 2611157 h 2631263"/>
                <a:gd name="connsiteX11" fmla="*/ 3988339 w 4235149"/>
                <a:gd name="connsiteY11" fmla="*/ 2346997 h 2631263"/>
                <a:gd name="connsiteX12" fmla="*/ 4191539 w 4235149"/>
                <a:gd name="connsiteY12" fmla="*/ 2021877 h 2631263"/>
                <a:gd name="connsiteX13" fmla="*/ 4232179 w 4235149"/>
                <a:gd name="connsiteY13" fmla="*/ 1717077 h 2631263"/>
                <a:gd name="connsiteX14" fmla="*/ 4140739 w 4235149"/>
                <a:gd name="connsiteY14" fmla="*/ 1422437 h 2631263"/>
                <a:gd name="connsiteX15" fmla="*/ 3968019 w 4235149"/>
                <a:gd name="connsiteY15" fmla="*/ 1259877 h 2631263"/>
                <a:gd name="connsiteX16" fmla="*/ 3947699 w 4235149"/>
                <a:gd name="connsiteY16" fmla="*/ 934757 h 2631263"/>
                <a:gd name="connsiteX17" fmla="*/ 4110259 w 4235149"/>
                <a:gd name="connsiteY17" fmla="*/ 680757 h 2631263"/>
                <a:gd name="connsiteX18" fmla="*/ 4130579 w 4235149"/>
                <a:gd name="connsiteY18" fmla="*/ 375957 h 2631263"/>
                <a:gd name="connsiteX19" fmla="*/ 3856259 w 4235149"/>
                <a:gd name="connsiteY19" fmla="*/ 203237 h 2631263"/>
                <a:gd name="connsiteX20" fmla="*/ 2962179 w 4235149"/>
                <a:gd name="connsiteY20" fmla="*/ 81317 h 2631263"/>
                <a:gd name="connsiteX21" fmla="*/ 2342419 w 4235149"/>
                <a:gd name="connsiteY21" fmla="*/ 243877 h 2631263"/>
                <a:gd name="connsiteX22" fmla="*/ 1915699 w 4235149"/>
                <a:gd name="connsiteY22" fmla="*/ 91477 h 2631263"/>
                <a:gd name="connsiteX23" fmla="*/ 1509299 w 4235149"/>
                <a:gd name="connsiteY23" fmla="*/ 71157 h 2631263"/>
                <a:gd name="connsiteX24" fmla="*/ 706659 w 4235149"/>
                <a:gd name="connsiteY24" fmla="*/ 37 h 2631263"/>
                <a:gd name="connsiteX25" fmla="*/ 249459 w 4235149"/>
                <a:gd name="connsiteY25" fmla="*/ 81317 h 2631263"/>
                <a:gd name="connsiteX0" fmla="*/ 249459 w 4235149"/>
                <a:gd name="connsiteY0" fmla="*/ 81317 h 2631263"/>
                <a:gd name="connsiteX1" fmla="*/ 5619 w 4235149"/>
                <a:gd name="connsiteY1" fmla="*/ 436917 h 2631263"/>
                <a:gd name="connsiteX2" fmla="*/ 97059 w 4235149"/>
                <a:gd name="connsiteY2" fmla="*/ 812837 h 2631263"/>
                <a:gd name="connsiteX3" fmla="*/ 310419 w 4235149"/>
                <a:gd name="connsiteY3" fmla="*/ 1036357 h 2631263"/>
                <a:gd name="connsiteX4" fmla="*/ 442499 w 4235149"/>
                <a:gd name="connsiteY4" fmla="*/ 1503717 h 2631263"/>
                <a:gd name="connsiteX5" fmla="*/ 1041939 w 4235149"/>
                <a:gd name="connsiteY5" fmla="*/ 1778037 h 2631263"/>
                <a:gd name="connsiteX6" fmla="*/ 2017299 w 4235149"/>
                <a:gd name="connsiteY6" fmla="*/ 1676437 h 2631263"/>
                <a:gd name="connsiteX7" fmla="*/ 2383059 w 4235149"/>
                <a:gd name="connsiteY7" fmla="*/ 2143797 h 2631263"/>
                <a:gd name="connsiteX8" fmla="*/ 2870739 w 4235149"/>
                <a:gd name="connsiteY8" fmla="*/ 2560357 h 2631263"/>
                <a:gd name="connsiteX9" fmla="*/ 3571779 w 4235149"/>
                <a:gd name="connsiteY9" fmla="*/ 2611157 h 2631263"/>
                <a:gd name="connsiteX10" fmla="*/ 3988339 w 4235149"/>
                <a:gd name="connsiteY10" fmla="*/ 2346997 h 2631263"/>
                <a:gd name="connsiteX11" fmla="*/ 4191539 w 4235149"/>
                <a:gd name="connsiteY11" fmla="*/ 2021877 h 2631263"/>
                <a:gd name="connsiteX12" fmla="*/ 4232179 w 4235149"/>
                <a:gd name="connsiteY12" fmla="*/ 1717077 h 2631263"/>
                <a:gd name="connsiteX13" fmla="*/ 4140739 w 4235149"/>
                <a:gd name="connsiteY13" fmla="*/ 1422437 h 2631263"/>
                <a:gd name="connsiteX14" fmla="*/ 3968019 w 4235149"/>
                <a:gd name="connsiteY14" fmla="*/ 1259877 h 2631263"/>
                <a:gd name="connsiteX15" fmla="*/ 3947699 w 4235149"/>
                <a:gd name="connsiteY15" fmla="*/ 934757 h 2631263"/>
                <a:gd name="connsiteX16" fmla="*/ 4110259 w 4235149"/>
                <a:gd name="connsiteY16" fmla="*/ 680757 h 2631263"/>
                <a:gd name="connsiteX17" fmla="*/ 4130579 w 4235149"/>
                <a:gd name="connsiteY17" fmla="*/ 375957 h 2631263"/>
                <a:gd name="connsiteX18" fmla="*/ 3856259 w 4235149"/>
                <a:gd name="connsiteY18" fmla="*/ 203237 h 2631263"/>
                <a:gd name="connsiteX19" fmla="*/ 2962179 w 4235149"/>
                <a:gd name="connsiteY19" fmla="*/ 81317 h 2631263"/>
                <a:gd name="connsiteX20" fmla="*/ 2342419 w 4235149"/>
                <a:gd name="connsiteY20" fmla="*/ 243877 h 2631263"/>
                <a:gd name="connsiteX21" fmla="*/ 1915699 w 4235149"/>
                <a:gd name="connsiteY21" fmla="*/ 91477 h 2631263"/>
                <a:gd name="connsiteX22" fmla="*/ 1509299 w 4235149"/>
                <a:gd name="connsiteY22" fmla="*/ 71157 h 2631263"/>
                <a:gd name="connsiteX23" fmla="*/ 706659 w 4235149"/>
                <a:gd name="connsiteY23" fmla="*/ 37 h 2631263"/>
                <a:gd name="connsiteX24" fmla="*/ 249459 w 4235149"/>
                <a:gd name="connsiteY24" fmla="*/ 81317 h 2631263"/>
                <a:gd name="connsiteX0" fmla="*/ 249459 w 4235149"/>
                <a:gd name="connsiteY0" fmla="*/ 81317 h 2631263"/>
                <a:gd name="connsiteX1" fmla="*/ 5619 w 4235149"/>
                <a:gd name="connsiteY1" fmla="*/ 436917 h 2631263"/>
                <a:gd name="connsiteX2" fmla="*/ 97059 w 4235149"/>
                <a:gd name="connsiteY2" fmla="*/ 812837 h 2631263"/>
                <a:gd name="connsiteX3" fmla="*/ 310419 w 4235149"/>
                <a:gd name="connsiteY3" fmla="*/ 1036357 h 2631263"/>
                <a:gd name="connsiteX4" fmla="*/ 442499 w 4235149"/>
                <a:gd name="connsiteY4" fmla="*/ 1503717 h 2631263"/>
                <a:gd name="connsiteX5" fmla="*/ 1204499 w 4235149"/>
                <a:gd name="connsiteY5" fmla="*/ 1849157 h 2631263"/>
                <a:gd name="connsiteX6" fmla="*/ 2017299 w 4235149"/>
                <a:gd name="connsiteY6" fmla="*/ 1676437 h 2631263"/>
                <a:gd name="connsiteX7" fmla="*/ 2383059 w 4235149"/>
                <a:gd name="connsiteY7" fmla="*/ 2143797 h 2631263"/>
                <a:gd name="connsiteX8" fmla="*/ 2870739 w 4235149"/>
                <a:gd name="connsiteY8" fmla="*/ 2560357 h 2631263"/>
                <a:gd name="connsiteX9" fmla="*/ 3571779 w 4235149"/>
                <a:gd name="connsiteY9" fmla="*/ 2611157 h 2631263"/>
                <a:gd name="connsiteX10" fmla="*/ 3988339 w 4235149"/>
                <a:gd name="connsiteY10" fmla="*/ 2346997 h 2631263"/>
                <a:gd name="connsiteX11" fmla="*/ 4191539 w 4235149"/>
                <a:gd name="connsiteY11" fmla="*/ 2021877 h 2631263"/>
                <a:gd name="connsiteX12" fmla="*/ 4232179 w 4235149"/>
                <a:gd name="connsiteY12" fmla="*/ 1717077 h 2631263"/>
                <a:gd name="connsiteX13" fmla="*/ 4140739 w 4235149"/>
                <a:gd name="connsiteY13" fmla="*/ 1422437 h 2631263"/>
                <a:gd name="connsiteX14" fmla="*/ 3968019 w 4235149"/>
                <a:gd name="connsiteY14" fmla="*/ 1259877 h 2631263"/>
                <a:gd name="connsiteX15" fmla="*/ 3947699 w 4235149"/>
                <a:gd name="connsiteY15" fmla="*/ 934757 h 2631263"/>
                <a:gd name="connsiteX16" fmla="*/ 4110259 w 4235149"/>
                <a:gd name="connsiteY16" fmla="*/ 680757 h 2631263"/>
                <a:gd name="connsiteX17" fmla="*/ 4130579 w 4235149"/>
                <a:gd name="connsiteY17" fmla="*/ 375957 h 2631263"/>
                <a:gd name="connsiteX18" fmla="*/ 3856259 w 4235149"/>
                <a:gd name="connsiteY18" fmla="*/ 203237 h 2631263"/>
                <a:gd name="connsiteX19" fmla="*/ 2962179 w 4235149"/>
                <a:gd name="connsiteY19" fmla="*/ 81317 h 2631263"/>
                <a:gd name="connsiteX20" fmla="*/ 2342419 w 4235149"/>
                <a:gd name="connsiteY20" fmla="*/ 243877 h 2631263"/>
                <a:gd name="connsiteX21" fmla="*/ 1915699 w 4235149"/>
                <a:gd name="connsiteY21" fmla="*/ 91477 h 2631263"/>
                <a:gd name="connsiteX22" fmla="*/ 1509299 w 4235149"/>
                <a:gd name="connsiteY22" fmla="*/ 71157 h 2631263"/>
                <a:gd name="connsiteX23" fmla="*/ 706659 w 4235149"/>
                <a:gd name="connsiteY23" fmla="*/ 37 h 2631263"/>
                <a:gd name="connsiteX24" fmla="*/ 249459 w 4235149"/>
                <a:gd name="connsiteY24" fmla="*/ 81317 h 2631263"/>
                <a:gd name="connsiteX0" fmla="*/ 249459 w 4235149"/>
                <a:gd name="connsiteY0" fmla="*/ 81317 h 2631263"/>
                <a:gd name="connsiteX1" fmla="*/ 5619 w 4235149"/>
                <a:gd name="connsiteY1" fmla="*/ 436917 h 2631263"/>
                <a:gd name="connsiteX2" fmla="*/ 97059 w 4235149"/>
                <a:gd name="connsiteY2" fmla="*/ 812837 h 2631263"/>
                <a:gd name="connsiteX3" fmla="*/ 310419 w 4235149"/>
                <a:gd name="connsiteY3" fmla="*/ 1036357 h 2631263"/>
                <a:gd name="connsiteX4" fmla="*/ 442499 w 4235149"/>
                <a:gd name="connsiteY4" fmla="*/ 1503717 h 2631263"/>
                <a:gd name="connsiteX5" fmla="*/ 1204499 w 4235149"/>
                <a:gd name="connsiteY5" fmla="*/ 1849157 h 2631263"/>
                <a:gd name="connsiteX6" fmla="*/ 2017299 w 4235149"/>
                <a:gd name="connsiteY6" fmla="*/ 1676437 h 2631263"/>
                <a:gd name="connsiteX7" fmla="*/ 2383059 w 4235149"/>
                <a:gd name="connsiteY7" fmla="*/ 2143797 h 2631263"/>
                <a:gd name="connsiteX8" fmla="*/ 2870739 w 4235149"/>
                <a:gd name="connsiteY8" fmla="*/ 2560357 h 2631263"/>
                <a:gd name="connsiteX9" fmla="*/ 3571779 w 4235149"/>
                <a:gd name="connsiteY9" fmla="*/ 2611157 h 2631263"/>
                <a:gd name="connsiteX10" fmla="*/ 3988339 w 4235149"/>
                <a:gd name="connsiteY10" fmla="*/ 2346997 h 2631263"/>
                <a:gd name="connsiteX11" fmla="*/ 4191539 w 4235149"/>
                <a:gd name="connsiteY11" fmla="*/ 2021877 h 2631263"/>
                <a:gd name="connsiteX12" fmla="*/ 4232179 w 4235149"/>
                <a:gd name="connsiteY12" fmla="*/ 1717077 h 2631263"/>
                <a:gd name="connsiteX13" fmla="*/ 4140739 w 4235149"/>
                <a:gd name="connsiteY13" fmla="*/ 1422437 h 2631263"/>
                <a:gd name="connsiteX14" fmla="*/ 3968019 w 4235149"/>
                <a:gd name="connsiteY14" fmla="*/ 1259877 h 2631263"/>
                <a:gd name="connsiteX15" fmla="*/ 3947699 w 4235149"/>
                <a:gd name="connsiteY15" fmla="*/ 934757 h 2631263"/>
                <a:gd name="connsiteX16" fmla="*/ 4110259 w 4235149"/>
                <a:gd name="connsiteY16" fmla="*/ 680757 h 2631263"/>
                <a:gd name="connsiteX17" fmla="*/ 4130579 w 4235149"/>
                <a:gd name="connsiteY17" fmla="*/ 375957 h 2631263"/>
                <a:gd name="connsiteX18" fmla="*/ 3856259 w 4235149"/>
                <a:gd name="connsiteY18" fmla="*/ 203237 h 2631263"/>
                <a:gd name="connsiteX19" fmla="*/ 2962179 w 4235149"/>
                <a:gd name="connsiteY19" fmla="*/ 81317 h 2631263"/>
                <a:gd name="connsiteX20" fmla="*/ 2342419 w 4235149"/>
                <a:gd name="connsiteY20" fmla="*/ 243877 h 2631263"/>
                <a:gd name="connsiteX21" fmla="*/ 1915699 w 4235149"/>
                <a:gd name="connsiteY21" fmla="*/ 91477 h 2631263"/>
                <a:gd name="connsiteX22" fmla="*/ 1509299 w 4235149"/>
                <a:gd name="connsiteY22" fmla="*/ 71157 h 2631263"/>
                <a:gd name="connsiteX23" fmla="*/ 706659 w 4235149"/>
                <a:gd name="connsiteY23" fmla="*/ 37 h 2631263"/>
                <a:gd name="connsiteX24" fmla="*/ 249459 w 4235149"/>
                <a:gd name="connsiteY24" fmla="*/ 81317 h 263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235149" h="2631263">
                  <a:moveTo>
                    <a:pt x="249459" y="81317"/>
                  </a:moveTo>
                  <a:cubicBezTo>
                    <a:pt x="132619" y="154130"/>
                    <a:pt x="31019" y="314997"/>
                    <a:pt x="5619" y="436917"/>
                  </a:cubicBezTo>
                  <a:cubicBezTo>
                    <a:pt x="-19781" y="558837"/>
                    <a:pt x="46259" y="712930"/>
                    <a:pt x="97059" y="812837"/>
                  </a:cubicBezTo>
                  <a:cubicBezTo>
                    <a:pt x="147859" y="912744"/>
                    <a:pt x="252846" y="921210"/>
                    <a:pt x="310419" y="1036357"/>
                  </a:cubicBezTo>
                  <a:cubicBezTo>
                    <a:pt x="367992" y="1151504"/>
                    <a:pt x="293486" y="1368250"/>
                    <a:pt x="442499" y="1503717"/>
                  </a:cubicBezTo>
                  <a:cubicBezTo>
                    <a:pt x="591512" y="1639184"/>
                    <a:pt x="860752" y="1820370"/>
                    <a:pt x="1204499" y="1849157"/>
                  </a:cubicBezTo>
                  <a:cubicBezTo>
                    <a:pt x="1548246" y="1877944"/>
                    <a:pt x="1820872" y="1627330"/>
                    <a:pt x="2017299" y="1676437"/>
                  </a:cubicBezTo>
                  <a:cubicBezTo>
                    <a:pt x="2213726" y="1725544"/>
                    <a:pt x="2240819" y="1996477"/>
                    <a:pt x="2383059" y="2143797"/>
                  </a:cubicBezTo>
                  <a:cubicBezTo>
                    <a:pt x="2525299" y="2291117"/>
                    <a:pt x="2672619" y="2482464"/>
                    <a:pt x="2870739" y="2560357"/>
                  </a:cubicBezTo>
                  <a:cubicBezTo>
                    <a:pt x="3068859" y="2638250"/>
                    <a:pt x="3385512" y="2646717"/>
                    <a:pt x="3571779" y="2611157"/>
                  </a:cubicBezTo>
                  <a:cubicBezTo>
                    <a:pt x="3758046" y="2575597"/>
                    <a:pt x="3885046" y="2445210"/>
                    <a:pt x="3988339" y="2346997"/>
                  </a:cubicBezTo>
                  <a:cubicBezTo>
                    <a:pt x="4091632" y="2248784"/>
                    <a:pt x="4150899" y="2126864"/>
                    <a:pt x="4191539" y="2021877"/>
                  </a:cubicBezTo>
                  <a:cubicBezTo>
                    <a:pt x="4232179" y="1916890"/>
                    <a:pt x="4240646" y="1816984"/>
                    <a:pt x="4232179" y="1717077"/>
                  </a:cubicBezTo>
                  <a:cubicBezTo>
                    <a:pt x="4223712" y="1617170"/>
                    <a:pt x="4184766" y="1498637"/>
                    <a:pt x="4140739" y="1422437"/>
                  </a:cubicBezTo>
                  <a:cubicBezTo>
                    <a:pt x="4096712" y="1346237"/>
                    <a:pt x="4000192" y="1341157"/>
                    <a:pt x="3968019" y="1259877"/>
                  </a:cubicBezTo>
                  <a:cubicBezTo>
                    <a:pt x="3935846" y="1178597"/>
                    <a:pt x="3923992" y="1031277"/>
                    <a:pt x="3947699" y="934757"/>
                  </a:cubicBezTo>
                  <a:cubicBezTo>
                    <a:pt x="3971406" y="838237"/>
                    <a:pt x="4079779" y="773890"/>
                    <a:pt x="4110259" y="680757"/>
                  </a:cubicBezTo>
                  <a:cubicBezTo>
                    <a:pt x="4140739" y="587624"/>
                    <a:pt x="4172912" y="455544"/>
                    <a:pt x="4130579" y="375957"/>
                  </a:cubicBezTo>
                  <a:cubicBezTo>
                    <a:pt x="4088246" y="296370"/>
                    <a:pt x="4050992" y="252344"/>
                    <a:pt x="3856259" y="203237"/>
                  </a:cubicBezTo>
                  <a:cubicBezTo>
                    <a:pt x="3661526" y="154130"/>
                    <a:pt x="3214486" y="74544"/>
                    <a:pt x="2962179" y="81317"/>
                  </a:cubicBezTo>
                  <a:cubicBezTo>
                    <a:pt x="2709872" y="88090"/>
                    <a:pt x="2516832" y="242184"/>
                    <a:pt x="2342419" y="243877"/>
                  </a:cubicBezTo>
                  <a:cubicBezTo>
                    <a:pt x="2168006" y="245570"/>
                    <a:pt x="2054552" y="120264"/>
                    <a:pt x="1915699" y="91477"/>
                  </a:cubicBezTo>
                  <a:cubicBezTo>
                    <a:pt x="1776846" y="62690"/>
                    <a:pt x="1710806" y="86397"/>
                    <a:pt x="1509299" y="71157"/>
                  </a:cubicBezTo>
                  <a:cubicBezTo>
                    <a:pt x="1307792" y="55917"/>
                    <a:pt x="916632" y="-1656"/>
                    <a:pt x="706659" y="37"/>
                  </a:cubicBezTo>
                  <a:cubicBezTo>
                    <a:pt x="496686" y="1730"/>
                    <a:pt x="366299" y="8504"/>
                    <a:pt x="249459" y="81317"/>
                  </a:cubicBezTo>
                  <a:close/>
                </a:path>
              </a:pathLst>
            </a:cu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0" name="Gruppo 69"/>
            <p:cNvGrpSpPr/>
            <p:nvPr/>
          </p:nvGrpSpPr>
          <p:grpSpPr>
            <a:xfrm>
              <a:off x="4909963" y="197866"/>
              <a:ext cx="1786198" cy="1620838"/>
              <a:chOff x="4859077" y="3175"/>
              <a:chExt cx="1786198" cy="1620838"/>
            </a:xfrm>
          </p:grpSpPr>
          <p:pic>
            <p:nvPicPr>
              <p:cNvPr id="76" name="Immagine 48"/>
              <p:cNvPicPr>
                <a:picLocks noChangeAspect="1"/>
              </p:cNvPicPr>
              <p:nvPr/>
            </p:nvPicPr>
            <p:blipFill>
              <a:blip r:embed="rId5" cstate="print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7438" y="3175"/>
                <a:ext cx="1747837" cy="16208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Immagine 7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9077" y="217715"/>
                <a:ext cx="188300" cy="396423"/>
              </a:xfrm>
              <a:prstGeom prst="rect">
                <a:avLst/>
              </a:prstGeom>
            </p:spPr>
          </p:pic>
        </p:grpSp>
        <p:grpSp>
          <p:nvGrpSpPr>
            <p:cNvPr id="71" name="Gruppo 70"/>
            <p:cNvGrpSpPr/>
            <p:nvPr/>
          </p:nvGrpSpPr>
          <p:grpSpPr>
            <a:xfrm>
              <a:off x="6692479" y="362738"/>
              <a:ext cx="2254974" cy="2194095"/>
              <a:chOff x="6645173" y="33741"/>
              <a:chExt cx="2254974" cy="2194095"/>
            </a:xfrm>
          </p:grpSpPr>
          <p:pic>
            <p:nvPicPr>
              <p:cNvPr id="74" name="Immagine 73"/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rgbClr val="7030A0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6645173" y="137078"/>
                <a:ext cx="2254974" cy="2090758"/>
              </a:xfrm>
              <a:prstGeom prst="rect">
                <a:avLst/>
              </a:prstGeom>
            </p:spPr>
          </p:pic>
          <p:pic>
            <p:nvPicPr>
              <p:cNvPr id="75" name="Immagine 74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00000">
                <a:off x="7511839" y="11156"/>
                <a:ext cx="511459" cy="556629"/>
              </a:xfrm>
              <a:prstGeom prst="rect">
                <a:avLst/>
              </a:prstGeom>
            </p:spPr>
          </p:pic>
        </p:grpSp>
        <p:sp>
          <p:nvSpPr>
            <p:cNvPr id="72" name="CasellaDiTesto 71"/>
            <p:cNvSpPr txBox="1"/>
            <p:nvPr/>
          </p:nvSpPr>
          <p:spPr>
            <a:xfrm>
              <a:off x="6566254" y="876782"/>
              <a:ext cx="5822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… .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3" name="CasellaDiTesto 72"/>
            <p:cNvSpPr txBox="1"/>
            <p:nvPr/>
          </p:nvSpPr>
          <p:spPr bwMode="auto">
            <a:xfrm>
              <a:off x="6216171" y="-27281"/>
              <a:ext cx="26989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spcBef>
                  <a:spcPct val="0"/>
                </a:spcBef>
                <a:buFontTx/>
                <a:buNone/>
                <a:defRPr>
                  <a:solidFill>
                    <a:srgbClr val="0070C0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latin typeface="Calibri" panose="020F0502020204030204" pitchFamily="34" charset="0"/>
                </a:defRPr>
              </a:lvl9pPr>
            </a:lstStyle>
            <a:p>
              <a:r>
                <a:rPr lang="it-IT" dirty="0" smtClean="0"/>
                <a:t>Private Company Systems</a:t>
              </a:r>
              <a:endParaRPr lang="en-US" dirty="0"/>
            </a:p>
          </p:txBody>
        </p:sp>
      </p:grpSp>
      <p:grpSp>
        <p:nvGrpSpPr>
          <p:cNvPr id="89" name="Gruppo 88"/>
          <p:cNvGrpSpPr/>
          <p:nvPr/>
        </p:nvGrpSpPr>
        <p:grpSpPr>
          <a:xfrm>
            <a:off x="4095857" y="5191064"/>
            <a:ext cx="5048144" cy="1911545"/>
            <a:chOff x="4095857" y="5191064"/>
            <a:chExt cx="5048144" cy="1911545"/>
          </a:xfrm>
        </p:grpSpPr>
        <p:grpSp>
          <p:nvGrpSpPr>
            <p:cNvPr id="90" name="Gruppo 89"/>
            <p:cNvGrpSpPr/>
            <p:nvPr/>
          </p:nvGrpSpPr>
          <p:grpSpPr>
            <a:xfrm>
              <a:off x="4095857" y="5191064"/>
              <a:ext cx="5048144" cy="1725626"/>
              <a:chOff x="4095857" y="5191064"/>
              <a:chExt cx="5048144" cy="1725626"/>
            </a:xfrm>
          </p:grpSpPr>
          <p:sp>
            <p:nvSpPr>
              <p:cNvPr id="93" name="Figura a mano libera 92"/>
              <p:cNvSpPr/>
              <p:nvPr/>
            </p:nvSpPr>
            <p:spPr>
              <a:xfrm>
                <a:off x="4095857" y="5191064"/>
                <a:ext cx="3657500" cy="1725626"/>
              </a:xfrm>
              <a:custGeom>
                <a:avLst/>
                <a:gdLst>
                  <a:gd name="connsiteX0" fmla="*/ 232303 w 3657500"/>
                  <a:gd name="connsiteY0" fmla="*/ 671256 h 1725626"/>
                  <a:gd name="connsiteX1" fmla="*/ 719983 w 3657500"/>
                  <a:gd name="connsiteY1" fmla="*/ 173416 h 1725626"/>
                  <a:gd name="connsiteX2" fmla="*/ 1654703 w 3657500"/>
                  <a:gd name="connsiteY2" fmla="*/ 696 h 1725626"/>
                  <a:gd name="connsiteX3" fmla="*/ 2243983 w 3657500"/>
                  <a:gd name="connsiteY3" fmla="*/ 224216 h 1725626"/>
                  <a:gd name="connsiteX4" fmla="*/ 2853583 w 3657500"/>
                  <a:gd name="connsiteY4" fmla="*/ 264856 h 1725626"/>
                  <a:gd name="connsiteX5" fmla="*/ 3300623 w 3657500"/>
                  <a:gd name="connsiteY5" fmla="*/ 386776 h 1725626"/>
                  <a:gd name="connsiteX6" fmla="*/ 3615583 w 3657500"/>
                  <a:gd name="connsiteY6" fmla="*/ 793176 h 1725626"/>
                  <a:gd name="connsiteX7" fmla="*/ 3585103 w 3657500"/>
                  <a:gd name="connsiteY7" fmla="*/ 1240216 h 1725626"/>
                  <a:gd name="connsiteX8" fmla="*/ 2985663 w 3657500"/>
                  <a:gd name="connsiteY8" fmla="*/ 1616136 h 1725626"/>
                  <a:gd name="connsiteX9" fmla="*/ 222143 w 3657500"/>
                  <a:gd name="connsiteY9" fmla="*/ 1646616 h 1725626"/>
                  <a:gd name="connsiteX10" fmla="*/ 232303 w 3657500"/>
                  <a:gd name="connsiteY10" fmla="*/ 671256 h 1725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500" h="1725626">
                    <a:moveTo>
                      <a:pt x="232303" y="671256"/>
                    </a:moveTo>
                    <a:cubicBezTo>
                      <a:pt x="315276" y="425723"/>
                      <a:pt x="482916" y="285176"/>
                      <a:pt x="719983" y="173416"/>
                    </a:cubicBezTo>
                    <a:cubicBezTo>
                      <a:pt x="957050" y="61656"/>
                      <a:pt x="1400703" y="-7771"/>
                      <a:pt x="1654703" y="696"/>
                    </a:cubicBezTo>
                    <a:cubicBezTo>
                      <a:pt x="1908703" y="9163"/>
                      <a:pt x="2044170" y="180189"/>
                      <a:pt x="2243983" y="224216"/>
                    </a:cubicBezTo>
                    <a:cubicBezTo>
                      <a:pt x="2443796" y="268243"/>
                      <a:pt x="2677476" y="237763"/>
                      <a:pt x="2853583" y="264856"/>
                    </a:cubicBezTo>
                    <a:cubicBezTo>
                      <a:pt x="3029690" y="291949"/>
                      <a:pt x="3173623" y="298723"/>
                      <a:pt x="3300623" y="386776"/>
                    </a:cubicBezTo>
                    <a:cubicBezTo>
                      <a:pt x="3427623" y="474829"/>
                      <a:pt x="3568170" y="650936"/>
                      <a:pt x="3615583" y="793176"/>
                    </a:cubicBezTo>
                    <a:cubicBezTo>
                      <a:pt x="3662996" y="935416"/>
                      <a:pt x="3690090" y="1103056"/>
                      <a:pt x="3585103" y="1240216"/>
                    </a:cubicBezTo>
                    <a:cubicBezTo>
                      <a:pt x="3480116" y="1377376"/>
                      <a:pt x="3546156" y="1548403"/>
                      <a:pt x="2985663" y="1616136"/>
                    </a:cubicBezTo>
                    <a:cubicBezTo>
                      <a:pt x="2425170" y="1683869"/>
                      <a:pt x="684423" y="1807483"/>
                      <a:pt x="222143" y="1646616"/>
                    </a:cubicBezTo>
                    <a:cubicBezTo>
                      <a:pt x="-240137" y="1485749"/>
                      <a:pt x="149330" y="916789"/>
                      <a:pt x="232303" y="671256"/>
                    </a:cubicBezTo>
                    <a:close/>
                  </a:path>
                </a:pathLst>
              </a:custGeom>
              <a:solidFill>
                <a:srgbClr val="FFFF99">
                  <a:alpha val="6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4" name="Immagine 9"/>
              <p:cNvPicPr>
                <a:picLocks noChangeAspect="1"/>
              </p:cNvPicPr>
              <p:nvPr/>
            </p:nvPicPr>
            <p:blipFill>
              <a:blip r:embed="rId9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2435" y="5636541"/>
                <a:ext cx="1665476" cy="877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Immagine 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5236" y="6057899"/>
                <a:ext cx="1815377" cy="8027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Immagine 2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1884" y="5514279"/>
                <a:ext cx="1219200" cy="1203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Immagine 96"/>
              <p:cNvPicPr>
                <a:picLocks noChangeAspect="1"/>
              </p:cNvPicPr>
              <p:nvPr/>
            </p:nvPicPr>
            <p:blipFill>
              <a:blip r:embed="rId11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614" y="6394836"/>
                <a:ext cx="458940" cy="458940"/>
              </a:xfrm>
              <a:prstGeom prst="rect">
                <a:avLst/>
              </a:prstGeom>
            </p:spPr>
          </p:pic>
          <p:sp>
            <p:nvSpPr>
              <p:cNvPr id="98" name="CasellaDiTesto 53"/>
              <p:cNvSpPr txBox="1">
                <a:spLocks noChangeArrowheads="1"/>
              </p:cNvSpPr>
              <p:nvPr/>
            </p:nvSpPr>
            <p:spPr bwMode="auto">
              <a:xfrm>
                <a:off x="6221356" y="6453587"/>
                <a:ext cx="292264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it-IT" altLang="en-US" sz="1800" dirty="0" smtClean="0">
                    <a:solidFill>
                      <a:srgbClr val="0070C0"/>
                    </a:solidFill>
                  </a:rPr>
                  <a:t>NGO </a:t>
                </a:r>
                <a:r>
                  <a:rPr lang="it-IT" altLang="en-US" sz="1800" dirty="0" err="1" smtClean="0">
                    <a:solidFill>
                      <a:srgbClr val="0070C0"/>
                    </a:solidFill>
                  </a:rPr>
                  <a:t>systems</a:t>
                </a:r>
                <a:endParaRPr lang="it-IT" altLang="en-US" sz="1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91" name="Immagine 90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098888" y="5950084"/>
              <a:ext cx="1352550" cy="1152525"/>
            </a:xfrm>
            <a:prstGeom prst="rect">
              <a:avLst/>
            </a:prstGeom>
          </p:spPr>
        </p:pic>
        <p:pic>
          <p:nvPicPr>
            <p:cNvPr id="92" name="Immagine 91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134951" y="5657064"/>
              <a:ext cx="1248077" cy="877220"/>
            </a:xfrm>
            <a:prstGeom prst="rect">
              <a:avLst/>
            </a:prstGeom>
          </p:spPr>
        </p:pic>
      </p:grpSp>
      <p:sp>
        <p:nvSpPr>
          <p:cNvPr id="63" name="Figura a mano libera 62"/>
          <p:cNvSpPr/>
          <p:nvPr/>
        </p:nvSpPr>
        <p:spPr>
          <a:xfrm>
            <a:off x="3368167" y="2321183"/>
            <a:ext cx="5718632" cy="3399369"/>
          </a:xfrm>
          <a:custGeom>
            <a:avLst/>
            <a:gdLst>
              <a:gd name="connsiteX0" fmla="*/ 2716281 w 7198428"/>
              <a:gd name="connsiteY0" fmla="*/ 290821 h 6318876"/>
              <a:gd name="connsiteX1" fmla="*/ 4717801 w 7198428"/>
              <a:gd name="connsiteY1" fmla="*/ 6341 h 6318876"/>
              <a:gd name="connsiteX2" fmla="*/ 6983481 w 7198428"/>
              <a:gd name="connsiteY2" fmla="*/ 422901 h 6318876"/>
              <a:gd name="connsiteX3" fmla="*/ 7125721 w 7198428"/>
              <a:gd name="connsiteY3" fmla="*/ 2515861 h 6318876"/>
              <a:gd name="connsiteX4" fmla="*/ 7166361 w 7198428"/>
              <a:gd name="connsiteY4" fmla="*/ 4009381 h 6318876"/>
              <a:gd name="connsiteX5" fmla="*/ 6709161 w 7198428"/>
              <a:gd name="connsiteY5" fmla="*/ 5594341 h 6318876"/>
              <a:gd name="connsiteX6" fmla="*/ 5784601 w 7198428"/>
              <a:gd name="connsiteY6" fmla="*/ 6224261 h 6318876"/>
              <a:gd name="connsiteX7" fmla="*/ 1812041 w 7198428"/>
              <a:gd name="connsiteY7" fmla="*/ 6102341 h 6318876"/>
              <a:gd name="connsiteX8" fmla="*/ 196601 w 7198428"/>
              <a:gd name="connsiteY8" fmla="*/ 4243061 h 6318876"/>
              <a:gd name="connsiteX9" fmla="*/ 308361 w 7198428"/>
              <a:gd name="connsiteY9" fmla="*/ 1713221 h 6318876"/>
              <a:gd name="connsiteX10" fmla="*/ 2716281 w 7198428"/>
              <a:gd name="connsiteY10" fmla="*/ 290821 h 6318876"/>
              <a:gd name="connsiteX0" fmla="*/ 2716281 w 7198428"/>
              <a:gd name="connsiteY0" fmla="*/ 290821 h 6341094"/>
              <a:gd name="connsiteX1" fmla="*/ 4717801 w 7198428"/>
              <a:gd name="connsiteY1" fmla="*/ 6341 h 6341094"/>
              <a:gd name="connsiteX2" fmla="*/ 6983481 w 7198428"/>
              <a:gd name="connsiteY2" fmla="*/ 422901 h 6341094"/>
              <a:gd name="connsiteX3" fmla="*/ 7125721 w 7198428"/>
              <a:gd name="connsiteY3" fmla="*/ 2515861 h 6341094"/>
              <a:gd name="connsiteX4" fmla="*/ 7166361 w 7198428"/>
              <a:gd name="connsiteY4" fmla="*/ 4009381 h 6341094"/>
              <a:gd name="connsiteX5" fmla="*/ 6841241 w 7198428"/>
              <a:gd name="connsiteY5" fmla="*/ 5248901 h 6341094"/>
              <a:gd name="connsiteX6" fmla="*/ 5784601 w 7198428"/>
              <a:gd name="connsiteY6" fmla="*/ 6224261 h 6341094"/>
              <a:gd name="connsiteX7" fmla="*/ 1812041 w 7198428"/>
              <a:gd name="connsiteY7" fmla="*/ 6102341 h 6341094"/>
              <a:gd name="connsiteX8" fmla="*/ 196601 w 7198428"/>
              <a:gd name="connsiteY8" fmla="*/ 4243061 h 6341094"/>
              <a:gd name="connsiteX9" fmla="*/ 308361 w 7198428"/>
              <a:gd name="connsiteY9" fmla="*/ 1713221 h 6341094"/>
              <a:gd name="connsiteX10" fmla="*/ 2716281 w 7198428"/>
              <a:gd name="connsiteY10" fmla="*/ 290821 h 6341094"/>
              <a:gd name="connsiteX0" fmla="*/ 2716281 w 7198428"/>
              <a:gd name="connsiteY0" fmla="*/ 290821 h 6244879"/>
              <a:gd name="connsiteX1" fmla="*/ 4717801 w 7198428"/>
              <a:gd name="connsiteY1" fmla="*/ 6341 h 6244879"/>
              <a:gd name="connsiteX2" fmla="*/ 6983481 w 7198428"/>
              <a:gd name="connsiteY2" fmla="*/ 422901 h 6244879"/>
              <a:gd name="connsiteX3" fmla="*/ 7125721 w 7198428"/>
              <a:gd name="connsiteY3" fmla="*/ 2515861 h 6244879"/>
              <a:gd name="connsiteX4" fmla="*/ 7166361 w 7198428"/>
              <a:gd name="connsiteY4" fmla="*/ 4009381 h 6244879"/>
              <a:gd name="connsiteX5" fmla="*/ 6841241 w 7198428"/>
              <a:gd name="connsiteY5" fmla="*/ 5248901 h 6244879"/>
              <a:gd name="connsiteX6" fmla="*/ 5642361 w 7198428"/>
              <a:gd name="connsiteY6" fmla="*/ 6021061 h 6244879"/>
              <a:gd name="connsiteX7" fmla="*/ 1812041 w 7198428"/>
              <a:gd name="connsiteY7" fmla="*/ 6102341 h 6244879"/>
              <a:gd name="connsiteX8" fmla="*/ 196601 w 7198428"/>
              <a:gd name="connsiteY8" fmla="*/ 4243061 h 6244879"/>
              <a:gd name="connsiteX9" fmla="*/ 308361 w 7198428"/>
              <a:gd name="connsiteY9" fmla="*/ 1713221 h 6244879"/>
              <a:gd name="connsiteX10" fmla="*/ 2716281 w 7198428"/>
              <a:gd name="connsiteY10" fmla="*/ 290821 h 6244879"/>
              <a:gd name="connsiteX0" fmla="*/ 2716281 w 7198428"/>
              <a:gd name="connsiteY0" fmla="*/ 290821 h 6129010"/>
              <a:gd name="connsiteX1" fmla="*/ 4717801 w 7198428"/>
              <a:gd name="connsiteY1" fmla="*/ 6341 h 6129010"/>
              <a:gd name="connsiteX2" fmla="*/ 6983481 w 7198428"/>
              <a:gd name="connsiteY2" fmla="*/ 422901 h 6129010"/>
              <a:gd name="connsiteX3" fmla="*/ 7125721 w 7198428"/>
              <a:gd name="connsiteY3" fmla="*/ 2515861 h 6129010"/>
              <a:gd name="connsiteX4" fmla="*/ 7166361 w 7198428"/>
              <a:gd name="connsiteY4" fmla="*/ 4009381 h 6129010"/>
              <a:gd name="connsiteX5" fmla="*/ 6841241 w 7198428"/>
              <a:gd name="connsiteY5" fmla="*/ 5248901 h 6129010"/>
              <a:gd name="connsiteX6" fmla="*/ 5642361 w 7198428"/>
              <a:gd name="connsiteY6" fmla="*/ 6021061 h 6129010"/>
              <a:gd name="connsiteX7" fmla="*/ 1690121 w 7198428"/>
              <a:gd name="connsiteY7" fmla="*/ 5929621 h 6129010"/>
              <a:gd name="connsiteX8" fmla="*/ 196601 w 7198428"/>
              <a:gd name="connsiteY8" fmla="*/ 4243061 h 6129010"/>
              <a:gd name="connsiteX9" fmla="*/ 308361 w 7198428"/>
              <a:gd name="connsiteY9" fmla="*/ 1713221 h 6129010"/>
              <a:gd name="connsiteX10" fmla="*/ 2716281 w 7198428"/>
              <a:gd name="connsiteY10" fmla="*/ 290821 h 6129010"/>
              <a:gd name="connsiteX0" fmla="*/ 2716281 w 7212718"/>
              <a:gd name="connsiteY0" fmla="*/ 290821 h 6129010"/>
              <a:gd name="connsiteX1" fmla="*/ 4717801 w 7212718"/>
              <a:gd name="connsiteY1" fmla="*/ 6341 h 6129010"/>
              <a:gd name="connsiteX2" fmla="*/ 6983481 w 7212718"/>
              <a:gd name="connsiteY2" fmla="*/ 422901 h 6129010"/>
              <a:gd name="connsiteX3" fmla="*/ 7156201 w 7212718"/>
              <a:gd name="connsiteY3" fmla="*/ 2150101 h 6129010"/>
              <a:gd name="connsiteX4" fmla="*/ 7166361 w 7212718"/>
              <a:gd name="connsiteY4" fmla="*/ 4009381 h 6129010"/>
              <a:gd name="connsiteX5" fmla="*/ 6841241 w 7212718"/>
              <a:gd name="connsiteY5" fmla="*/ 5248901 h 6129010"/>
              <a:gd name="connsiteX6" fmla="*/ 5642361 w 7212718"/>
              <a:gd name="connsiteY6" fmla="*/ 6021061 h 6129010"/>
              <a:gd name="connsiteX7" fmla="*/ 1690121 w 7212718"/>
              <a:gd name="connsiteY7" fmla="*/ 5929621 h 6129010"/>
              <a:gd name="connsiteX8" fmla="*/ 196601 w 7212718"/>
              <a:gd name="connsiteY8" fmla="*/ 4243061 h 6129010"/>
              <a:gd name="connsiteX9" fmla="*/ 308361 w 7212718"/>
              <a:gd name="connsiteY9" fmla="*/ 1713221 h 6129010"/>
              <a:gd name="connsiteX10" fmla="*/ 2716281 w 7212718"/>
              <a:gd name="connsiteY10" fmla="*/ 290821 h 6129010"/>
              <a:gd name="connsiteX0" fmla="*/ 1725900 w 7160936"/>
              <a:gd name="connsiteY0" fmla="*/ 218224 h 6156391"/>
              <a:gd name="connsiteX1" fmla="*/ 4666019 w 7160936"/>
              <a:gd name="connsiteY1" fmla="*/ 33722 h 6156391"/>
              <a:gd name="connsiteX2" fmla="*/ 6931699 w 7160936"/>
              <a:gd name="connsiteY2" fmla="*/ 450282 h 6156391"/>
              <a:gd name="connsiteX3" fmla="*/ 7104419 w 7160936"/>
              <a:gd name="connsiteY3" fmla="*/ 2177482 h 6156391"/>
              <a:gd name="connsiteX4" fmla="*/ 7114579 w 7160936"/>
              <a:gd name="connsiteY4" fmla="*/ 4036762 h 6156391"/>
              <a:gd name="connsiteX5" fmla="*/ 6789459 w 7160936"/>
              <a:gd name="connsiteY5" fmla="*/ 5276282 h 6156391"/>
              <a:gd name="connsiteX6" fmla="*/ 5590579 w 7160936"/>
              <a:gd name="connsiteY6" fmla="*/ 6048442 h 6156391"/>
              <a:gd name="connsiteX7" fmla="*/ 1638339 w 7160936"/>
              <a:gd name="connsiteY7" fmla="*/ 5957002 h 6156391"/>
              <a:gd name="connsiteX8" fmla="*/ 144819 w 7160936"/>
              <a:gd name="connsiteY8" fmla="*/ 4270442 h 6156391"/>
              <a:gd name="connsiteX9" fmla="*/ 256579 w 7160936"/>
              <a:gd name="connsiteY9" fmla="*/ 1740602 h 6156391"/>
              <a:gd name="connsiteX10" fmla="*/ 1725900 w 7160936"/>
              <a:gd name="connsiteY10" fmla="*/ 218224 h 6156391"/>
              <a:gd name="connsiteX0" fmla="*/ 1725900 w 7170893"/>
              <a:gd name="connsiteY0" fmla="*/ 240839 h 6179006"/>
              <a:gd name="connsiteX1" fmla="*/ 4666019 w 7170893"/>
              <a:gd name="connsiteY1" fmla="*/ 56337 h 6179006"/>
              <a:gd name="connsiteX2" fmla="*/ 6459139 w 7170893"/>
              <a:gd name="connsiteY2" fmla="*/ 782951 h 6179006"/>
              <a:gd name="connsiteX3" fmla="*/ 7104419 w 7170893"/>
              <a:gd name="connsiteY3" fmla="*/ 2200097 h 6179006"/>
              <a:gd name="connsiteX4" fmla="*/ 7114579 w 7170893"/>
              <a:gd name="connsiteY4" fmla="*/ 4059377 h 6179006"/>
              <a:gd name="connsiteX5" fmla="*/ 6789459 w 7170893"/>
              <a:gd name="connsiteY5" fmla="*/ 5298897 h 6179006"/>
              <a:gd name="connsiteX6" fmla="*/ 5590579 w 7170893"/>
              <a:gd name="connsiteY6" fmla="*/ 6071057 h 6179006"/>
              <a:gd name="connsiteX7" fmla="*/ 1638339 w 7170893"/>
              <a:gd name="connsiteY7" fmla="*/ 5979617 h 6179006"/>
              <a:gd name="connsiteX8" fmla="*/ 144819 w 7170893"/>
              <a:gd name="connsiteY8" fmla="*/ 4293057 h 6179006"/>
              <a:gd name="connsiteX9" fmla="*/ 256579 w 7170893"/>
              <a:gd name="connsiteY9" fmla="*/ 1763217 h 6179006"/>
              <a:gd name="connsiteX10" fmla="*/ 1725900 w 7170893"/>
              <a:gd name="connsiteY10" fmla="*/ 240839 h 6179006"/>
              <a:gd name="connsiteX0" fmla="*/ 1725900 w 7170893"/>
              <a:gd name="connsiteY0" fmla="*/ 240839 h 6071545"/>
              <a:gd name="connsiteX1" fmla="*/ 4666019 w 7170893"/>
              <a:gd name="connsiteY1" fmla="*/ 56337 h 6071545"/>
              <a:gd name="connsiteX2" fmla="*/ 6459139 w 7170893"/>
              <a:gd name="connsiteY2" fmla="*/ 782951 h 6071545"/>
              <a:gd name="connsiteX3" fmla="*/ 7104419 w 7170893"/>
              <a:gd name="connsiteY3" fmla="*/ 2200097 h 6071545"/>
              <a:gd name="connsiteX4" fmla="*/ 7114579 w 7170893"/>
              <a:gd name="connsiteY4" fmla="*/ 4059377 h 6071545"/>
              <a:gd name="connsiteX5" fmla="*/ 6789459 w 7170893"/>
              <a:gd name="connsiteY5" fmla="*/ 5298897 h 6071545"/>
              <a:gd name="connsiteX6" fmla="*/ 5590579 w 7170893"/>
              <a:gd name="connsiteY6" fmla="*/ 6071057 h 6071545"/>
              <a:gd name="connsiteX7" fmla="*/ 3386813 w 7170893"/>
              <a:gd name="connsiteY7" fmla="*/ 5194145 h 6071545"/>
              <a:gd name="connsiteX8" fmla="*/ 144819 w 7170893"/>
              <a:gd name="connsiteY8" fmla="*/ 4293057 h 6071545"/>
              <a:gd name="connsiteX9" fmla="*/ 256579 w 7170893"/>
              <a:gd name="connsiteY9" fmla="*/ 1763217 h 6071545"/>
              <a:gd name="connsiteX10" fmla="*/ 1725900 w 7170893"/>
              <a:gd name="connsiteY10" fmla="*/ 240839 h 6071545"/>
              <a:gd name="connsiteX0" fmla="*/ 1725900 w 7170893"/>
              <a:gd name="connsiteY0" fmla="*/ 240839 h 6939403"/>
              <a:gd name="connsiteX1" fmla="*/ 4666019 w 7170893"/>
              <a:gd name="connsiteY1" fmla="*/ 56337 h 6939403"/>
              <a:gd name="connsiteX2" fmla="*/ 6459139 w 7170893"/>
              <a:gd name="connsiteY2" fmla="*/ 782951 h 6939403"/>
              <a:gd name="connsiteX3" fmla="*/ 7104419 w 7170893"/>
              <a:gd name="connsiteY3" fmla="*/ 2200097 h 6939403"/>
              <a:gd name="connsiteX4" fmla="*/ 7114579 w 7170893"/>
              <a:gd name="connsiteY4" fmla="*/ 4059377 h 6939403"/>
              <a:gd name="connsiteX5" fmla="*/ 6789459 w 7170893"/>
              <a:gd name="connsiteY5" fmla="*/ 5298897 h 6939403"/>
              <a:gd name="connsiteX6" fmla="*/ 5803231 w 7170893"/>
              <a:gd name="connsiteY6" fmla="*/ 6939210 h 6939403"/>
              <a:gd name="connsiteX7" fmla="*/ 3386813 w 7170893"/>
              <a:gd name="connsiteY7" fmla="*/ 5194145 h 6939403"/>
              <a:gd name="connsiteX8" fmla="*/ 144819 w 7170893"/>
              <a:gd name="connsiteY8" fmla="*/ 4293057 h 6939403"/>
              <a:gd name="connsiteX9" fmla="*/ 256579 w 7170893"/>
              <a:gd name="connsiteY9" fmla="*/ 1763217 h 6939403"/>
              <a:gd name="connsiteX10" fmla="*/ 1725900 w 7170893"/>
              <a:gd name="connsiteY10" fmla="*/ 240839 h 6939403"/>
              <a:gd name="connsiteX0" fmla="*/ 1725900 w 7166476"/>
              <a:gd name="connsiteY0" fmla="*/ 240839 h 6957286"/>
              <a:gd name="connsiteX1" fmla="*/ 4666019 w 7166476"/>
              <a:gd name="connsiteY1" fmla="*/ 56337 h 6957286"/>
              <a:gd name="connsiteX2" fmla="*/ 6459139 w 7166476"/>
              <a:gd name="connsiteY2" fmla="*/ 782951 h 6957286"/>
              <a:gd name="connsiteX3" fmla="*/ 7104419 w 7166476"/>
              <a:gd name="connsiteY3" fmla="*/ 2200097 h 6957286"/>
              <a:gd name="connsiteX4" fmla="*/ 7114579 w 7166476"/>
              <a:gd name="connsiteY4" fmla="*/ 4059377 h 6957286"/>
              <a:gd name="connsiteX5" fmla="*/ 6872157 w 7166476"/>
              <a:gd name="connsiteY5" fmla="*/ 5981020 h 6957286"/>
              <a:gd name="connsiteX6" fmla="*/ 5803231 w 7166476"/>
              <a:gd name="connsiteY6" fmla="*/ 6939210 h 6957286"/>
              <a:gd name="connsiteX7" fmla="*/ 3386813 w 7166476"/>
              <a:gd name="connsiteY7" fmla="*/ 5194145 h 6957286"/>
              <a:gd name="connsiteX8" fmla="*/ 144819 w 7166476"/>
              <a:gd name="connsiteY8" fmla="*/ 4293057 h 6957286"/>
              <a:gd name="connsiteX9" fmla="*/ 256579 w 7166476"/>
              <a:gd name="connsiteY9" fmla="*/ 1763217 h 6957286"/>
              <a:gd name="connsiteX10" fmla="*/ 1725900 w 7166476"/>
              <a:gd name="connsiteY10" fmla="*/ 240839 h 6957286"/>
              <a:gd name="connsiteX0" fmla="*/ 1725900 w 7208768"/>
              <a:gd name="connsiteY0" fmla="*/ 240839 h 6957286"/>
              <a:gd name="connsiteX1" fmla="*/ 4666019 w 7208768"/>
              <a:gd name="connsiteY1" fmla="*/ 56337 h 6957286"/>
              <a:gd name="connsiteX2" fmla="*/ 6459139 w 7208768"/>
              <a:gd name="connsiteY2" fmla="*/ 782951 h 6957286"/>
              <a:gd name="connsiteX3" fmla="*/ 7104419 w 7208768"/>
              <a:gd name="connsiteY3" fmla="*/ 2200097 h 6957286"/>
              <a:gd name="connsiteX4" fmla="*/ 7185463 w 7208768"/>
              <a:gd name="connsiteY4" fmla="*/ 4059378 h 6957286"/>
              <a:gd name="connsiteX5" fmla="*/ 6872157 w 7208768"/>
              <a:gd name="connsiteY5" fmla="*/ 5981020 h 6957286"/>
              <a:gd name="connsiteX6" fmla="*/ 5803231 w 7208768"/>
              <a:gd name="connsiteY6" fmla="*/ 6939210 h 6957286"/>
              <a:gd name="connsiteX7" fmla="*/ 3386813 w 7208768"/>
              <a:gd name="connsiteY7" fmla="*/ 5194145 h 6957286"/>
              <a:gd name="connsiteX8" fmla="*/ 144819 w 7208768"/>
              <a:gd name="connsiteY8" fmla="*/ 4293057 h 6957286"/>
              <a:gd name="connsiteX9" fmla="*/ 256579 w 7208768"/>
              <a:gd name="connsiteY9" fmla="*/ 1763217 h 6957286"/>
              <a:gd name="connsiteX10" fmla="*/ 1725900 w 7208768"/>
              <a:gd name="connsiteY10" fmla="*/ 240839 h 6957286"/>
              <a:gd name="connsiteX0" fmla="*/ 1515190 w 6998058"/>
              <a:gd name="connsiteY0" fmla="*/ 240839 h 6957286"/>
              <a:gd name="connsiteX1" fmla="*/ 4455309 w 6998058"/>
              <a:gd name="connsiteY1" fmla="*/ 56337 h 6957286"/>
              <a:gd name="connsiteX2" fmla="*/ 6248429 w 6998058"/>
              <a:gd name="connsiteY2" fmla="*/ 782951 h 6957286"/>
              <a:gd name="connsiteX3" fmla="*/ 6893709 w 6998058"/>
              <a:gd name="connsiteY3" fmla="*/ 2200097 h 6957286"/>
              <a:gd name="connsiteX4" fmla="*/ 6974753 w 6998058"/>
              <a:gd name="connsiteY4" fmla="*/ 4059378 h 6957286"/>
              <a:gd name="connsiteX5" fmla="*/ 6661447 w 6998058"/>
              <a:gd name="connsiteY5" fmla="*/ 5981020 h 6957286"/>
              <a:gd name="connsiteX6" fmla="*/ 5592521 w 6998058"/>
              <a:gd name="connsiteY6" fmla="*/ 6939210 h 6957286"/>
              <a:gd name="connsiteX7" fmla="*/ 3176103 w 6998058"/>
              <a:gd name="connsiteY7" fmla="*/ 5194145 h 6957286"/>
              <a:gd name="connsiteX8" fmla="*/ 477554 w 6998058"/>
              <a:gd name="connsiteY8" fmla="*/ 4293057 h 6957286"/>
              <a:gd name="connsiteX9" fmla="*/ 45869 w 6998058"/>
              <a:gd name="connsiteY9" fmla="*/ 1763217 h 6957286"/>
              <a:gd name="connsiteX10" fmla="*/ 1515190 w 6998058"/>
              <a:gd name="connsiteY10" fmla="*/ 240839 h 6957286"/>
              <a:gd name="connsiteX0" fmla="*/ 1185881 w 6668749"/>
              <a:gd name="connsiteY0" fmla="*/ 238176 h 6954623"/>
              <a:gd name="connsiteX1" fmla="*/ 4126000 w 6668749"/>
              <a:gd name="connsiteY1" fmla="*/ 53674 h 6954623"/>
              <a:gd name="connsiteX2" fmla="*/ 5919120 w 6668749"/>
              <a:gd name="connsiteY2" fmla="*/ 780288 h 6954623"/>
              <a:gd name="connsiteX3" fmla="*/ 6564400 w 6668749"/>
              <a:gd name="connsiteY3" fmla="*/ 2197434 h 6954623"/>
              <a:gd name="connsiteX4" fmla="*/ 6645444 w 6668749"/>
              <a:gd name="connsiteY4" fmla="*/ 4056715 h 6954623"/>
              <a:gd name="connsiteX5" fmla="*/ 6332138 w 6668749"/>
              <a:gd name="connsiteY5" fmla="*/ 5978357 h 6954623"/>
              <a:gd name="connsiteX6" fmla="*/ 5263212 w 6668749"/>
              <a:gd name="connsiteY6" fmla="*/ 6936547 h 6954623"/>
              <a:gd name="connsiteX7" fmla="*/ 2846794 w 6668749"/>
              <a:gd name="connsiteY7" fmla="*/ 5191482 h 6954623"/>
              <a:gd name="connsiteX8" fmla="*/ 148245 w 6668749"/>
              <a:gd name="connsiteY8" fmla="*/ 4290394 h 6954623"/>
              <a:gd name="connsiteX9" fmla="*/ 177306 w 6668749"/>
              <a:gd name="connsiteY9" fmla="*/ 1698544 h 6954623"/>
              <a:gd name="connsiteX10" fmla="*/ 1185881 w 6668749"/>
              <a:gd name="connsiteY10" fmla="*/ 238176 h 6954623"/>
              <a:gd name="connsiteX0" fmla="*/ 1372522 w 6678179"/>
              <a:gd name="connsiteY0" fmla="*/ 265690 h 6940797"/>
              <a:gd name="connsiteX1" fmla="*/ 4135430 w 6678179"/>
              <a:gd name="connsiteY1" fmla="*/ 39848 h 6940797"/>
              <a:gd name="connsiteX2" fmla="*/ 5928550 w 6678179"/>
              <a:gd name="connsiteY2" fmla="*/ 766462 h 6940797"/>
              <a:gd name="connsiteX3" fmla="*/ 6573830 w 6678179"/>
              <a:gd name="connsiteY3" fmla="*/ 2183608 h 6940797"/>
              <a:gd name="connsiteX4" fmla="*/ 6654874 w 6678179"/>
              <a:gd name="connsiteY4" fmla="*/ 4042889 h 6940797"/>
              <a:gd name="connsiteX5" fmla="*/ 6341568 w 6678179"/>
              <a:gd name="connsiteY5" fmla="*/ 5964531 h 6940797"/>
              <a:gd name="connsiteX6" fmla="*/ 5272642 w 6678179"/>
              <a:gd name="connsiteY6" fmla="*/ 6922721 h 6940797"/>
              <a:gd name="connsiteX7" fmla="*/ 2856224 w 6678179"/>
              <a:gd name="connsiteY7" fmla="*/ 5177656 h 6940797"/>
              <a:gd name="connsiteX8" fmla="*/ 157675 w 6678179"/>
              <a:gd name="connsiteY8" fmla="*/ 4276568 h 6940797"/>
              <a:gd name="connsiteX9" fmla="*/ 186736 w 6678179"/>
              <a:gd name="connsiteY9" fmla="*/ 1684718 h 6940797"/>
              <a:gd name="connsiteX10" fmla="*/ 1372522 w 6678179"/>
              <a:gd name="connsiteY10" fmla="*/ 265690 h 6940797"/>
              <a:gd name="connsiteX0" fmla="*/ 1229233 w 6534890"/>
              <a:gd name="connsiteY0" fmla="*/ 265690 h 6940797"/>
              <a:gd name="connsiteX1" fmla="*/ 3992141 w 6534890"/>
              <a:gd name="connsiteY1" fmla="*/ 39848 h 6940797"/>
              <a:gd name="connsiteX2" fmla="*/ 5785261 w 6534890"/>
              <a:gd name="connsiteY2" fmla="*/ 766462 h 6940797"/>
              <a:gd name="connsiteX3" fmla="*/ 6430541 w 6534890"/>
              <a:gd name="connsiteY3" fmla="*/ 2183608 h 6940797"/>
              <a:gd name="connsiteX4" fmla="*/ 6511585 w 6534890"/>
              <a:gd name="connsiteY4" fmla="*/ 4042889 h 6940797"/>
              <a:gd name="connsiteX5" fmla="*/ 6198279 w 6534890"/>
              <a:gd name="connsiteY5" fmla="*/ 5964531 h 6940797"/>
              <a:gd name="connsiteX6" fmla="*/ 5129353 w 6534890"/>
              <a:gd name="connsiteY6" fmla="*/ 6922721 h 6940797"/>
              <a:gd name="connsiteX7" fmla="*/ 2712935 w 6534890"/>
              <a:gd name="connsiteY7" fmla="*/ 5177656 h 6940797"/>
              <a:gd name="connsiteX8" fmla="*/ 380621 w 6534890"/>
              <a:gd name="connsiteY8" fmla="*/ 3904500 h 6940797"/>
              <a:gd name="connsiteX9" fmla="*/ 43447 w 6534890"/>
              <a:gd name="connsiteY9" fmla="*/ 1684718 h 6940797"/>
              <a:gd name="connsiteX10" fmla="*/ 1229233 w 6534890"/>
              <a:gd name="connsiteY10" fmla="*/ 265690 h 6940797"/>
              <a:gd name="connsiteX0" fmla="*/ 1103172 w 6408829"/>
              <a:gd name="connsiteY0" fmla="*/ 265029 h 6940136"/>
              <a:gd name="connsiteX1" fmla="*/ 3866080 w 6408829"/>
              <a:gd name="connsiteY1" fmla="*/ 39187 h 6940136"/>
              <a:gd name="connsiteX2" fmla="*/ 5659200 w 6408829"/>
              <a:gd name="connsiteY2" fmla="*/ 765801 h 6940136"/>
              <a:gd name="connsiteX3" fmla="*/ 6304480 w 6408829"/>
              <a:gd name="connsiteY3" fmla="*/ 2182947 h 6940136"/>
              <a:gd name="connsiteX4" fmla="*/ 6385524 w 6408829"/>
              <a:gd name="connsiteY4" fmla="*/ 4042228 h 6940136"/>
              <a:gd name="connsiteX5" fmla="*/ 6072218 w 6408829"/>
              <a:gd name="connsiteY5" fmla="*/ 5963870 h 6940136"/>
              <a:gd name="connsiteX6" fmla="*/ 5003292 w 6408829"/>
              <a:gd name="connsiteY6" fmla="*/ 6922060 h 6940136"/>
              <a:gd name="connsiteX7" fmla="*/ 2586874 w 6408829"/>
              <a:gd name="connsiteY7" fmla="*/ 5176995 h 6940136"/>
              <a:gd name="connsiteX8" fmla="*/ 254560 w 6408829"/>
              <a:gd name="connsiteY8" fmla="*/ 3903839 h 6940136"/>
              <a:gd name="connsiteX9" fmla="*/ 70968 w 6408829"/>
              <a:gd name="connsiteY9" fmla="*/ 1663387 h 6940136"/>
              <a:gd name="connsiteX10" fmla="*/ 1103172 w 6408829"/>
              <a:gd name="connsiteY10" fmla="*/ 265029 h 6940136"/>
              <a:gd name="connsiteX0" fmla="*/ 1103172 w 6408829"/>
              <a:gd name="connsiteY0" fmla="*/ 9669 h 6684776"/>
              <a:gd name="connsiteX1" fmla="*/ 3724313 w 6408829"/>
              <a:gd name="connsiteY1" fmla="*/ 776004 h 6684776"/>
              <a:gd name="connsiteX2" fmla="*/ 5659200 w 6408829"/>
              <a:gd name="connsiteY2" fmla="*/ 510441 h 6684776"/>
              <a:gd name="connsiteX3" fmla="*/ 6304480 w 6408829"/>
              <a:gd name="connsiteY3" fmla="*/ 1927587 h 6684776"/>
              <a:gd name="connsiteX4" fmla="*/ 6385524 w 6408829"/>
              <a:gd name="connsiteY4" fmla="*/ 3786868 h 6684776"/>
              <a:gd name="connsiteX5" fmla="*/ 6072218 w 6408829"/>
              <a:gd name="connsiteY5" fmla="*/ 5708510 h 6684776"/>
              <a:gd name="connsiteX6" fmla="*/ 5003292 w 6408829"/>
              <a:gd name="connsiteY6" fmla="*/ 6666700 h 6684776"/>
              <a:gd name="connsiteX7" fmla="*/ 2586874 w 6408829"/>
              <a:gd name="connsiteY7" fmla="*/ 4921635 h 6684776"/>
              <a:gd name="connsiteX8" fmla="*/ 254560 w 6408829"/>
              <a:gd name="connsiteY8" fmla="*/ 3648479 h 6684776"/>
              <a:gd name="connsiteX9" fmla="*/ 70968 w 6408829"/>
              <a:gd name="connsiteY9" fmla="*/ 1408027 h 6684776"/>
              <a:gd name="connsiteX10" fmla="*/ 1103172 w 6408829"/>
              <a:gd name="connsiteY10" fmla="*/ 9669 h 6684776"/>
              <a:gd name="connsiteX0" fmla="*/ 1103172 w 6427954"/>
              <a:gd name="connsiteY0" fmla="*/ 10312 h 6685419"/>
              <a:gd name="connsiteX1" fmla="*/ 3724313 w 6427954"/>
              <a:gd name="connsiteY1" fmla="*/ 776647 h 6685419"/>
              <a:gd name="connsiteX2" fmla="*/ 5292966 w 6427954"/>
              <a:gd name="connsiteY2" fmla="*/ 841811 h 6685419"/>
              <a:gd name="connsiteX3" fmla="*/ 6304480 w 6427954"/>
              <a:gd name="connsiteY3" fmla="*/ 1928230 h 6685419"/>
              <a:gd name="connsiteX4" fmla="*/ 6385524 w 6427954"/>
              <a:gd name="connsiteY4" fmla="*/ 3787511 h 6685419"/>
              <a:gd name="connsiteX5" fmla="*/ 6072218 w 6427954"/>
              <a:gd name="connsiteY5" fmla="*/ 5709153 h 6685419"/>
              <a:gd name="connsiteX6" fmla="*/ 5003292 w 6427954"/>
              <a:gd name="connsiteY6" fmla="*/ 6667343 h 6685419"/>
              <a:gd name="connsiteX7" fmla="*/ 2586874 w 6427954"/>
              <a:gd name="connsiteY7" fmla="*/ 4922278 h 6685419"/>
              <a:gd name="connsiteX8" fmla="*/ 254560 w 6427954"/>
              <a:gd name="connsiteY8" fmla="*/ 3649122 h 6685419"/>
              <a:gd name="connsiteX9" fmla="*/ 70968 w 6427954"/>
              <a:gd name="connsiteY9" fmla="*/ 1408670 h 6685419"/>
              <a:gd name="connsiteX10" fmla="*/ 1103172 w 6427954"/>
              <a:gd name="connsiteY10" fmla="*/ 10312 h 668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27954" h="6685419">
                <a:moveTo>
                  <a:pt x="1103172" y="10312"/>
                </a:moveTo>
                <a:cubicBezTo>
                  <a:pt x="1712063" y="-95025"/>
                  <a:pt x="3026014" y="638064"/>
                  <a:pt x="3724313" y="776647"/>
                </a:cubicBezTo>
                <a:cubicBezTo>
                  <a:pt x="4422612" y="915230"/>
                  <a:pt x="4862938" y="649881"/>
                  <a:pt x="5292966" y="841811"/>
                </a:cubicBezTo>
                <a:cubicBezTo>
                  <a:pt x="5722994" y="1033742"/>
                  <a:pt x="6122387" y="1437280"/>
                  <a:pt x="6304480" y="1928230"/>
                </a:cubicBezTo>
                <a:cubicBezTo>
                  <a:pt x="6486573" y="2419180"/>
                  <a:pt x="6424234" y="3157357"/>
                  <a:pt x="6385524" y="3787511"/>
                </a:cubicBezTo>
                <a:cubicBezTo>
                  <a:pt x="6346814" y="4417665"/>
                  <a:pt x="6302590" y="5229181"/>
                  <a:pt x="6072218" y="5709153"/>
                </a:cubicBezTo>
                <a:cubicBezTo>
                  <a:pt x="5841846" y="6189125"/>
                  <a:pt x="5584183" y="6798489"/>
                  <a:pt x="5003292" y="6667343"/>
                </a:cubicBezTo>
                <a:cubicBezTo>
                  <a:pt x="4422401" y="6536197"/>
                  <a:pt x="3378329" y="5425315"/>
                  <a:pt x="2586874" y="4922278"/>
                </a:cubicBezTo>
                <a:cubicBezTo>
                  <a:pt x="1795419" y="4419241"/>
                  <a:pt x="505173" y="4380642"/>
                  <a:pt x="254560" y="3649122"/>
                </a:cubicBezTo>
                <a:cubicBezTo>
                  <a:pt x="3947" y="2917602"/>
                  <a:pt x="-70467" y="2015138"/>
                  <a:pt x="70968" y="1408670"/>
                </a:cubicBezTo>
                <a:cubicBezTo>
                  <a:pt x="212403" y="802202"/>
                  <a:pt x="494281" y="115649"/>
                  <a:pt x="1103172" y="10312"/>
                </a:cubicBezTo>
                <a:close/>
              </a:path>
            </a:pathLst>
          </a:custGeom>
          <a:solidFill>
            <a:schemeClr val="tx2">
              <a:lumMod val="7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A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8" name="Gruppo 77"/>
          <p:cNvGrpSpPr/>
          <p:nvPr/>
        </p:nvGrpSpPr>
        <p:grpSpPr>
          <a:xfrm>
            <a:off x="6517605" y="2841981"/>
            <a:ext cx="2456942" cy="2657643"/>
            <a:chOff x="6517605" y="2841981"/>
            <a:chExt cx="2456942" cy="2657643"/>
          </a:xfrm>
        </p:grpSpPr>
        <p:grpSp>
          <p:nvGrpSpPr>
            <p:cNvPr id="79" name="Gruppo 78"/>
            <p:cNvGrpSpPr/>
            <p:nvPr/>
          </p:nvGrpSpPr>
          <p:grpSpPr>
            <a:xfrm>
              <a:off x="6517605" y="2841981"/>
              <a:ext cx="2456942" cy="2657643"/>
              <a:chOff x="6517605" y="2841981"/>
              <a:chExt cx="2456942" cy="2657643"/>
            </a:xfrm>
          </p:grpSpPr>
          <p:sp>
            <p:nvSpPr>
              <p:cNvPr id="82" name="Figura a mano libera 81"/>
              <p:cNvSpPr/>
              <p:nvPr/>
            </p:nvSpPr>
            <p:spPr>
              <a:xfrm>
                <a:off x="6517605" y="2841981"/>
                <a:ext cx="2417250" cy="2657643"/>
              </a:xfrm>
              <a:custGeom>
                <a:avLst/>
                <a:gdLst>
                  <a:gd name="connsiteX0" fmla="*/ 15275 w 2486343"/>
                  <a:gd name="connsiteY0" fmla="*/ 687259 h 2661013"/>
                  <a:gd name="connsiteX1" fmla="*/ 553755 w 2486343"/>
                  <a:gd name="connsiteY1" fmla="*/ 148779 h 2661013"/>
                  <a:gd name="connsiteX2" fmla="*/ 1529115 w 2486343"/>
                  <a:gd name="connsiteY2" fmla="*/ 16699 h 2661013"/>
                  <a:gd name="connsiteX3" fmla="*/ 2331755 w 2486343"/>
                  <a:gd name="connsiteY3" fmla="*/ 453579 h 2661013"/>
                  <a:gd name="connsiteX4" fmla="*/ 2484155 w 2486343"/>
                  <a:gd name="connsiteY4" fmla="*/ 910779 h 2661013"/>
                  <a:gd name="connsiteX5" fmla="*/ 2413035 w 2486343"/>
                  <a:gd name="connsiteY5" fmla="*/ 1418779 h 2661013"/>
                  <a:gd name="connsiteX6" fmla="*/ 2291115 w 2486343"/>
                  <a:gd name="connsiteY6" fmla="*/ 1642299 h 2661013"/>
                  <a:gd name="connsiteX7" fmla="*/ 2392715 w 2486343"/>
                  <a:gd name="connsiteY7" fmla="*/ 2048699 h 2661013"/>
                  <a:gd name="connsiteX8" fmla="*/ 2362235 w 2486343"/>
                  <a:gd name="connsiteY8" fmla="*/ 2424619 h 2661013"/>
                  <a:gd name="connsiteX9" fmla="*/ 1701835 w 2486343"/>
                  <a:gd name="connsiteY9" fmla="*/ 2648139 h 2661013"/>
                  <a:gd name="connsiteX10" fmla="*/ 767115 w 2486343"/>
                  <a:gd name="connsiteY10" fmla="*/ 2587179 h 2661013"/>
                  <a:gd name="connsiteX11" fmla="*/ 177835 w 2486343"/>
                  <a:gd name="connsiteY11" fmla="*/ 2201099 h 2661013"/>
                  <a:gd name="connsiteX12" fmla="*/ 25435 w 2486343"/>
                  <a:gd name="connsiteY12" fmla="*/ 1652459 h 2661013"/>
                  <a:gd name="connsiteX13" fmla="*/ 137195 w 2486343"/>
                  <a:gd name="connsiteY13" fmla="*/ 1266379 h 2661013"/>
                  <a:gd name="connsiteX14" fmla="*/ 15275 w 2486343"/>
                  <a:gd name="connsiteY14" fmla="*/ 687259 h 2661013"/>
                  <a:gd name="connsiteX0" fmla="*/ 15275 w 2486343"/>
                  <a:gd name="connsiteY0" fmla="*/ 687259 h 2671522"/>
                  <a:gd name="connsiteX1" fmla="*/ 553755 w 2486343"/>
                  <a:gd name="connsiteY1" fmla="*/ 148779 h 2671522"/>
                  <a:gd name="connsiteX2" fmla="*/ 1529115 w 2486343"/>
                  <a:gd name="connsiteY2" fmla="*/ 16699 h 2671522"/>
                  <a:gd name="connsiteX3" fmla="*/ 2331755 w 2486343"/>
                  <a:gd name="connsiteY3" fmla="*/ 453579 h 2671522"/>
                  <a:gd name="connsiteX4" fmla="*/ 2484155 w 2486343"/>
                  <a:gd name="connsiteY4" fmla="*/ 910779 h 2671522"/>
                  <a:gd name="connsiteX5" fmla="*/ 2413035 w 2486343"/>
                  <a:gd name="connsiteY5" fmla="*/ 1418779 h 2671522"/>
                  <a:gd name="connsiteX6" fmla="*/ 2291115 w 2486343"/>
                  <a:gd name="connsiteY6" fmla="*/ 1642299 h 2671522"/>
                  <a:gd name="connsiteX7" fmla="*/ 2392715 w 2486343"/>
                  <a:gd name="connsiteY7" fmla="*/ 2048699 h 2671522"/>
                  <a:gd name="connsiteX8" fmla="*/ 2270795 w 2486343"/>
                  <a:gd name="connsiteY8" fmla="*/ 2282379 h 2671522"/>
                  <a:gd name="connsiteX9" fmla="*/ 1701835 w 2486343"/>
                  <a:gd name="connsiteY9" fmla="*/ 2648139 h 2671522"/>
                  <a:gd name="connsiteX10" fmla="*/ 767115 w 2486343"/>
                  <a:gd name="connsiteY10" fmla="*/ 2587179 h 2671522"/>
                  <a:gd name="connsiteX11" fmla="*/ 177835 w 2486343"/>
                  <a:gd name="connsiteY11" fmla="*/ 2201099 h 2671522"/>
                  <a:gd name="connsiteX12" fmla="*/ 25435 w 2486343"/>
                  <a:gd name="connsiteY12" fmla="*/ 1652459 h 2671522"/>
                  <a:gd name="connsiteX13" fmla="*/ 137195 w 2486343"/>
                  <a:gd name="connsiteY13" fmla="*/ 1266379 h 2671522"/>
                  <a:gd name="connsiteX14" fmla="*/ 15275 w 2486343"/>
                  <a:gd name="connsiteY14" fmla="*/ 687259 h 2671522"/>
                  <a:gd name="connsiteX0" fmla="*/ 15275 w 2486343"/>
                  <a:gd name="connsiteY0" fmla="*/ 687259 h 2671522"/>
                  <a:gd name="connsiteX1" fmla="*/ 553755 w 2486343"/>
                  <a:gd name="connsiteY1" fmla="*/ 148779 h 2671522"/>
                  <a:gd name="connsiteX2" fmla="*/ 1529115 w 2486343"/>
                  <a:gd name="connsiteY2" fmla="*/ 16699 h 2671522"/>
                  <a:gd name="connsiteX3" fmla="*/ 2331755 w 2486343"/>
                  <a:gd name="connsiteY3" fmla="*/ 453579 h 2671522"/>
                  <a:gd name="connsiteX4" fmla="*/ 2484155 w 2486343"/>
                  <a:gd name="connsiteY4" fmla="*/ 910779 h 2671522"/>
                  <a:gd name="connsiteX5" fmla="*/ 2413035 w 2486343"/>
                  <a:gd name="connsiteY5" fmla="*/ 1418779 h 2671522"/>
                  <a:gd name="connsiteX6" fmla="*/ 2291115 w 2486343"/>
                  <a:gd name="connsiteY6" fmla="*/ 1642299 h 2671522"/>
                  <a:gd name="connsiteX7" fmla="*/ 2270795 w 2486343"/>
                  <a:gd name="connsiteY7" fmla="*/ 2282379 h 2671522"/>
                  <a:gd name="connsiteX8" fmla="*/ 1701835 w 2486343"/>
                  <a:gd name="connsiteY8" fmla="*/ 2648139 h 2671522"/>
                  <a:gd name="connsiteX9" fmla="*/ 767115 w 2486343"/>
                  <a:gd name="connsiteY9" fmla="*/ 2587179 h 2671522"/>
                  <a:gd name="connsiteX10" fmla="*/ 177835 w 2486343"/>
                  <a:gd name="connsiteY10" fmla="*/ 2201099 h 2671522"/>
                  <a:gd name="connsiteX11" fmla="*/ 25435 w 2486343"/>
                  <a:gd name="connsiteY11" fmla="*/ 1652459 h 2671522"/>
                  <a:gd name="connsiteX12" fmla="*/ 137195 w 2486343"/>
                  <a:gd name="connsiteY12" fmla="*/ 1266379 h 2671522"/>
                  <a:gd name="connsiteX13" fmla="*/ 15275 w 2486343"/>
                  <a:gd name="connsiteY13" fmla="*/ 687259 h 2671522"/>
                  <a:gd name="connsiteX0" fmla="*/ 15275 w 2486343"/>
                  <a:gd name="connsiteY0" fmla="*/ 687259 h 2671522"/>
                  <a:gd name="connsiteX1" fmla="*/ 553755 w 2486343"/>
                  <a:gd name="connsiteY1" fmla="*/ 148779 h 2671522"/>
                  <a:gd name="connsiteX2" fmla="*/ 1529115 w 2486343"/>
                  <a:gd name="connsiteY2" fmla="*/ 16699 h 2671522"/>
                  <a:gd name="connsiteX3" fmla="*/ 2331755 w 2486343"/>
                  <a:gd name="connsiteY3" fmla="*/ 453579 h 2671522"/>
                  <a:gd name="connsiteX4" fmla="*/ 2484155 w 2486343"/>
                  <a:gd name="connsiteY4" fmla="*/ 910779 h 2671522"/>
                  <a:gd name="connsiteX5" fmla="*/ 2413035 w 2486343"/>
                  <a:gd name="connsiteY5" fmla="*/ 1418779 h 2671522"/>
                  <a:gd name="connsiteX6" fmla="*/ 2291115 w 2486343"/>
                  <a:gd name="connsiteY6" fmla="*/ 1774379 h 2671522"/>
                  <a:gd name="connsiteX7" fmla="*/ 2270795 w 2486343"/>
                  <a:gd name="connsiteY7" fmla="*/ 2282379 h 2671522"/>
                  <a:gd name="connsiteX8" fmla="*/ 1701835 w 2486343"/>
                  <a:gd name="connsiteY8" fmla="*/ 2648139 h 2671522"/>
                  <a:gd name="connsiteX9" fmla="*/ 767115 w 2486343"/>
                  <a:gd name="connsiteY9" fmla="*/ 2587179 h 2671522"/>
                  <a:gd name="connsiteX10" fmla="*/ 177835 w 2486343"/>
                  <a:gd name="connsiteY10" fmla="*/ 2201099 h 2671522"/>
                  <a:gd name="connsiteX11" fmla="*/ 25435 w 2486343"/>
                  <a:gd name="connsiteY11" fmla="*/ 1652459 h 2671522"/>
                  <a:gd name="connsiteX12" fmla="*/ 137195 w 2486343"/>
                  <a:gd name="connsiteY12" fmla="*/ 1266379 h 2671522"/>
                  <a:gd name="connsiteX13" fmla="*/ 15275 w 2486343"/>
                  <a:gd name="connsiteY13" fmla="*/ 687259 h 2671522"/>
                  <a:gd name="connsiteX0" fmla="*/ 15275 w 2413924"/>
                  <a:gd name="connsiteY0" fmla="*/ 687259 h 2671522"/>
                  <a:gd name="connsiteX1" fmla="*/ 553755 w 2413924"/>
                  <a:gd name="connsiteY1" fmla="*/ 148779 h 2671522"/>
                  <a:gd name="connsiteX2" fmla="*/ 1529115 w 2413924"/>
                  <a:gd name="connsiteY2" fmla="*/ 16699 h 2671522"/>
                  <a:gd name="connsiteX3" fmla="*/ 2331755 w 2413924"/>
                  <a:gd name="connsiteY3" fmla="*/ 453579 h 2671522"/>
                  <a:gd name="connsiteX4" fmla="*/ 2219995 w 2413924"/>
                  <a:gd name="connsiteY4" fmla="*/ 910779 h 2671522"/>
                  <a:gd name="connsiteX5" fmla="*/ 2413035 w 2413924"/>
                  <a:gd name="connsiteY5" fmla="*/ 1418779 h 2671522"/>
                  <a:gd name="connsiteX6" fmla="*/ 2291115 w 2413924"/>
                  <a:gd name="connsiteY6" fmla="*/ 1774379 h 2671522"/>
                  <a:gd name="connsiteX7" fmla="*/ 2270795 w 2413924"/>
                  <a:gd name="connsiteY7" fmla="*/ 2282379 h 2671522"/>
                  <a:gd name="connsiteX8" fmla="*/ 1701835 w 2413924"/>
                  <a:gd name="connsiteY8" fmla="*/ 2648139 h 2671522"/>
                  <a:gd name="connsiteX9" fmla="*/ 767115 w 2413924"/>
                  <a:gd name="connsiteY9" fmla="*/ 2587179 h 2671522"/>
                  <a:gd name="connsiteX10" fmla="*/ 177835 w 2413924"/>
                  <a:gd name="connsiteY10" fmla="*/ 2201099 h 2671522"/>
                  <a:gd name="connsiteX11" fmla="*/ 25435 w 2413924"/>
                  <a:gd name="connsiteY11" fmla="*/ 1652459 h 2671522"/>
                  <a:gd name="connsiteX12" fmla="*/ 137195 w 2413924"/>
                  <a:gd name="connsiteY12" fmla="*/ 1266379 h 2671522"/>
                  <a:gd name="connsiteX13" fmla="*/ 15275 w 2413924"/>
                  <a:gd name="connsiteY13" fmla="*/ 687259 h 2671522"/>
                  <a:gd name="connsiteX0" fmla="*/ 15275 w 2413924"/>
                  <a:gd name="connsiteY0" fmla="*/ 673380 h 2657643"/>
                  <a:gd name="connsiteX1" fmla="*/ 553755 w 2413924"/>
                  <a:gd name="connsiteY1" fmla="*/ 134900 h 2657643"/>
                  <a:gd name="connsiteX2" fmla="*/ 1529115 w 2413924"/>
                  <a:gd name="connsiteY2" fmla="*/ 2820 h 2657643"/>
                  <a:gd name="connsiteX3" fmla="*/ 2118395 w 2413924"/>
                  <a:gd name="connsiteY3" fmla="*/ 216180 h 2657643"/>
                  <a:gd name="connsiteX4" fmla="*/ 2219995 w 2413924"/>
                  <a:gd name="connsiteY4" fmla="*/ 896900 h 2657643"/>
                  <a:gd name="connsiteX5" fmla="*/ 2413035 w 2413924"/>
                  <a:gd name="connsiteY5" fmla="*/ 1404900 h 2657643"/>
                  <a:gd name="connsiteX6" fmla="*/ 2291115 w 2413924"/>
                  <a:gd name="connsiteY6" fmla="*/ 1760500 h 2657643"/>
                  <a:gd name="connsiteX7" fmla="*/ 2270795 w 2413924"/>
                  <a:gd name="connsiteY7" fmla="*/ 2268500 h 2657643"/>
                  <a:gd name="connsiteX8" fmla="*/ 1701835 w 2413924"/>
                  <a:gd name="connsiteY8" fmla="*/ 2634260 h 2657643"/>
                  <a:gd name="connsiteX9" fmla="*/ 767115 w 2413924"/>
                  <a:gd name="connsiteY9" fmla="*/ 2573300 h 2657643"/>
                  <a:gd name="connsiteX10" fmla="*/ 177835 w 2413924"/>
                  <a:gd name="connsiteY10" fmla="*/ 2187220 h 2657643"/>
                  <a:gd name="connsiteX11" fmla="*/ 25435 w 2413924"/>
                  <a:gd name="connsiteY11" fmla="*/ 1638580 h 2657643"/>
                  <a:gd name="connsiteX12" fmla="*/ 137195 w 2413924"/>
                  <a:gd name="connsiteY12" fmla="*/ 1252500 h 2657643"/>
                  <a:gd name="connsiteX13" fmla="*/ 15275 w 2413924"/>
                  <a:gd name="connsiteY13" fmla="*/ 673380 h 2657643"/>
                  <a:gd name="connsiteX0" fmla="*/ 15275 w 2415713"/>
                  <a:gd name="connsiteY0" fmla="*/ 673380 h 2657643"/>
                  <a:gd name="connsiteX1" fmla="*/ 553755 w 2415713"/>
                  <a:gd name="connsiteY1" fmla="*/ 134900 h 2657643"/>
                  <a:gd name="connsiteX2" fmla="*/ 1529115 w 2415713"/>
                  <a:gd name="connsiteY2" fmla="*/ 2820 h 2657643"/>
                  <a:gd name="connsiteX3" fmla="*/ 2118395 w 2415713"/>
                  <a:gd name="connsiteY3" fmla="*/ 216180 h 2657643"/>
                  <a:gd name="connsiteX4" fmla="*/ 2159035 w 2415713"/>
                  <a:gd name="connsiteY4" fmla="*/ 917220 h 2657643"/>
                  <a:gd name="connsiteX5" fmla="*/ 2413035 w 2415713"/>
                  <a:gd name="connsiteY5" fmla="*/ 1404900 h 2657643"/>
                  <a:gd name="connsiteX6" fmla="*/ 2291115 w 2415713"/>
                  <a:gd name="connsiteY6" fmla="*/ 1760500 h 2657643"/>
                  <a:gd name="connsiteX7" fmla="*/ 2270795 w 2415713"/>
                  <a:gd name="connsiteY7" fmla="*/ 2268500 h 2657643"/>
                  <a:gd name="connsiteX8" fmla="*/ 1701835 w 2415713"/>
                  <a:gd name="connsiteY8" fmla="*/ 2634260 h 2657643"/>
                  <a:gd name="connsiteX9" fmla="*/ 767115 w 2415713"/>
                  <a:gd name="connsiteY9" fmla="*/ 2573300 h 2657643"/>
                  <a:gd name="connsiteX10" fmla="*/ 177835 w 2415713"/>
                  <a:gd name="connsiteY10" fmla="*/ 2187220 h 2657643"/>
                  <a:gd name="connsiteX11" fmla="*/ 25435 w 2415713"/>
                  <a:gd name="connsiteY11" fmla="*/ 1638580 h 2657643"/>
                  <a:gd name="connsiteX12" fmla="*/ 137195 w 2415713"/>
                  <a:gd name="connsiteY12" fmla="*/ 1252500 h 2657643"/>
                  <a:gd name="connsiteX13" fmla="*/ 15275 w 2415713"/>
                  <a:gd name="connsiteY13" fmla="*/ 673380 h 2657643"/>
                  <a:gd name="connsiteX0" fmla="*/ 15275 w 2443515"/>
                  <a:gd name="connsiteY0" fmla="*/ 673380 h 2657643"/>
                  <a:gd name="connsiteX1" fmla="*/ 553755 w 2443515"/>
                  <a:gd name="connsiteY1" fmla="*/ 134900 h 2657643"/>
                  <a:gd name="connsiteX2" fmla="*/ 1529115 w 2443515"/>
                  <a:gd name="connsiteY2" fmla="*/ 2820 h 2657643"/>
                  <a:gd name="connsiteX3" fmla="*/ 2118395 w 2443515"/>
                  <a:gd name="connsiteY3" fmla="*/ 216180 h 2657643"/>
                  <a:gd name="connsiteX4" fmla="*/ 2159035 w 2443515"/>
                  <a:gd name="connsiteY4" fmla="*/ 917220 h 2657643"/>
                  <a:gd name="connsiteX5" fmla="*/ 2413035 w 2443515"/>
                  <a:gd name="connsiteY5" fmla="*/ 1404900 h 2657643"/>
                  <a:gd name="connsiteX6" fmla="*/ 2423195 w 2443515"/>
                  <a:gd name="connsiteY6" fmla="*/ 1740180 h 2657643"/>
                  <a:gd name="connsiteX7" fmla="*/ 2270795 w 2443515"/>
                  <a:gd name="connsiteY7" fmla="*/ 2268500 h 2657643"/>
                  <a:gd name="connsiteX8" fmla="*/ 1701835 w 2443515"/>
                  <a:gd name="connsiteY8" fmla="*/ 2634260 h 2657643"/>
                  <a:gd name="connsiteX9" fmla="*/ 767115 w 2443515"/>
                  <a:gd name="connsiteY9" fmla="*/ 2573300 h 2657643"/>
                  <a:gd name="connsiteX10" fmla="*/ 177835 w 2443515"/>
                  <a:gd name="connsiteY10" fmla="*/ 2187220 h 2657643"/>
                  <a:gd name="connsiteX11" fmla="*/ 25435 w 2443515"/>
                  <a:gd name="connsiteY11" fmla="*/ 1638580 h 2657643"/>
                  <a:gd name="connsiteX12" fmla="*/ 137195 w 2443515"/>
                  <a:gd name="connsiteY12" fmla="*/ 1252500 h 2657643"/>
                  <a:gd name="connsiteX13" fmla="*/ 15275 w 2443515"/>
                  <a:gd name="connsiteY13" fmla="*/ 673380 h 2657643"/>
                  <a:gd name="connsiteX0" fmla="*/ 15275 w 2417250"/>
                  <a:gd name="connsiteY0" fmla="*/ 673380 h 2657643"/>
                  <a:gd name="connsiteX1" fmla="*/ 553755 w 2417250"/>
                  <a:gd name="connsiteY1" fmla="*/ 134900 h 2657643"/>
                  <a:gd name="connsiteX2" fmla="*/ 1529115 w 2417250"/>
                  <a:gd name="connsiteY2" fmla="*/ 2820 h 2657643"/>
                  <a:gd name="connsiteX3" fmla="*/ 2118395 w 2417250"/>
                  <a:gd name="connsiteY3" fmla="*/ 216180 h 2657643"/>
                  <a:gd name="connsiteX4" fmla="*/ 2159035 w 2417250"/>
                  <a:gd name="connsiteY4" fmla="*/ 917220 h 2657643"/>
                  <a:gd name="connsiteX5" fmla="*/ 2413035 w 2417250"/>
                  <a:gd name="connsiteY5" fmla="*/ 1404900 h 2657643"/>
                  <a:gd name="connsiteX6" fmla="*/ 2270795 w 2417250"/>
                  <a:gd name="connsiteY6" fmla="*/ 2268500 h 2657643"/>
                  <a:gd name="connsiteX7" fmla="*/ 1701835 w 2417250"/>
                  <a:gd name="connsiteY7" fmla="*/ 2634260 h 2657643"/>
                  <a:gd name="connsiteX8" fmla="*/ 767115 w 2417250"/>
                  <a:gd name="connsiteY8" fmla="*/ 2573300 h 2657643"/>
                  <a:gd name="connsiteX9" fmla="*/ 177835 w 2417250"/>
                  <a:gd name="connsiteY9" fmla="*/ 2187220 h 2657643"/>
                  <a:gd name="connsiteX10" fmla="*/ 25435 w 2417250"/>
                  <a:gd name="connsiteY10" fmla="*/ 1638580 h 2657643"/>
                  <a:gd name="connsiteX11" fmla="*/ 137195 w 2417250"/>
                  <a:gd name="connsiteY11" fmla="*/ 1252500 h 2657643"/>
                  <a:gd name="connsiteX12" fmla="*/ 15275 w 2417250"/>
                  <a:gd name="connsiteY12" fmla="*/ 673380 h 2657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17250" h="2657643">
                    <a:moveTo>
                      <a:pt x="15275" y="673380"/>
                    </a:moveTo>
                    <a:cubicBezTo>
                      <a:pt x="84702" y="487113"/>
                      <a:pt x="301448" y="246660"/>
                      <a:pt x="553755" y="134900"/>
                    </a:cubicBezTo>
                    <a:cubicBezTo>
                      <a:pt x="806062" y="23140"/>
                      <a:pt x="1268342" y="-10727"/>
                      <a:pt x="1529115" y="2820"/>
                    </a:cubicBezTo>
                    <a:cubicBezTo>
                      <a:pt x="1789888" y="16367"/>
                      <a:pt x="2013408" y="63780"/>
                      <a:pt x="2118395" y="216180"/>
                    </a:cubicBezTo>
                    <a:cubicBezTo>
                      <a:pt x="2223382" y="368580"/>
                      <a:pt x="2109928" y="719100"/>
                      <a:pt x="2159035" y="917220"/>
                    </a:cubicBezTo>
                    <a:cubicBezTo>
                      <a:pt x="2208142" y="1115340"/>
                      <a:pt x="2394408" y="1179687"/>
                      <a:pt x="2413035" y="1404900"/>
                    </a:cubicBezTo>
                    <a:cubicBezTo>
                      <a:pt x="2431662" y="1630113"/>
                      <a:pt x="2389328" y="2063607"/>
                      <a:pt x="2270795" y="2268500"/>
                    </a:cubicBezTo>
                    <a:cubicBezTo>
                      <a:pt x="2152262" y="2473393"/>
                      <a:pt x="1952448" y="2583460"/>
                      <a:pt x="1701835" y="2634260"/>
                    </a:cubicBezTo>
                    <a:cubicBezTo>
                      <a:pt x="1451222" y="2685060"/>
                      <a:pt x="1021115" y="2647807"/>
                      <a:pt x="767115" y="2573300"/>
                    </a:cubicBezTo>
                    <a:cubicBezTo>
                      <a:pt x="513115" y="2498793"/>
                      <a:pt x="301448" y="2343007"/>
                      <a:pt x="177835" y="2187220"/>
                    </a:cubicBezTo>
                    <a:cubicBezTo>
                      <a:pt x="54222" y="2031433"/>
                      <a:pt x="32208" y="1794367"/>
                      <a:pt x="25435" y="1638580"/>
                    </a:cubicBezTo>
                    <a:cubicBezTo>
                      <a:pt x="18662" y="1482793"/>
                      <a:pt x="138888" y="1413367"/>
                      <a:pt x="137195" y="1252500"/>
                    </a:cubicBezTo>
                    <a:cubicBezTo>
                      <a:pt x="135502" y="1091633"/>
                      <a:pt x="-54152" y="859647"/>
                      <a:pt x="15275" y="673380"/>
                    </a:cubicBezTo>
                    <a:close/>
                  </a:path>
                </a:pathLst>
              </a:custGeom>
              <a:solidFill>
                <a:srgbClr val="FFCCC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3" name="Immagine 53"/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569313" y="2909052"/>
                <a:ext cx="1927865" cy="1105806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84" name="Gruppo 5"/>
              <p:cNvGrpSpPr>
                <a:grpSpLocks/>
              </p:cNvGrpSpPr>
              <p:nvPr/>
            </p:nvGrpSpPr>
            <p:grpSpPr bwMode="auto">
              <a:xfrm>
                <a:off x="6794699" y="3992006"/>
                <a:ext cx="2179848" cy="1491864"/>
                <a:chOff x="6388879" y="4007425"/>
                <a:chExt cx="2179839" cy="1490873"/>
              </a:xfrm>
              <a:noFill/>
            </p:grpSpPr>
            <p:pic>
              <p:nvPicPr>
                <p:cNvPr id="86" name="Immagine 53"/>
                <p:cNvPicPr>
                  <a:picLocks noChangeAspect="1"/>
                </p:cNvPicPr>
                <p:nvPr/>
              </p:nvPicPr>
              <p:blipFill>
                <a:blip r:embed="rId14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545179" y="4007425"/>
                  <a:ext cx="1926957" cy="110604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87" name="Immagine 86"/>
                <p:cNvPicPr>
                  <a:picLocks noChangeAspect="1"/>
                </p:cNvPicPr>
                <p:nvPr/>
              </p:nvPicPr>
              <p:blipFill>
                <a:blip r:embed="rId11" cstate="print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55633" y="4294462"/>
                  <a:ext cx="516504" cy="516504"/>
                </a:xfrm>
                <a:prstGeom prst="rect">
                  <a:avLst/>
                </a:prstGeom>
                <a:grpFill/>
              </p:spPr>
            </p:pic>
            <p:sp>
              <p:nvSpPr>
                <p:cNvPr id="88" name="CasellaDiTesto 87"/>
                <p:cNvSpPr txBox="1"/>
                <p:nvPr/>
              </p:nvSpPr>
              <p:spPr>
                <a:xfrm>
                  <a:off x="6388879" y="5129212"/>
                  <a:ext cx="2179839" cy="3690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>
                    <a:spcBef>
                      <a:spcPct val="0"/>
                    </a:spcBef>
                    <a:buFontTx/>
                    <a:buNone/>
                    <a:defRPr>
                      <a:solidFill>
                        <a:srgbClr val="0070C0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it-IT" dirty="0" smtClean="0"/>
                    <a:t>Public Systems</a:t>
                  </a:r>
                  <a:endParaRPr lang="en-US" dirty="0"/>
                </a:p>
              </p:txBody>
            </p:sp>
          </p:grpSp>
          <p:sp>
            <p:nvSpPr>
              <p:cNvPr id="85" name="CasellaDiTesto 84"/>
              <p:cNvSpPr txBox="1"/>
              <p:nvPr/>
            </p:nvSpPr>
            <p:spPr>
              <a:xfrm>
                <a:off x="7222262" y="3788861"/>
                <a:ext cx="66236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… .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0" name="Immagine 79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097740" y="2933220"/>
              <a:ext cx="1666875" cy="1171575"/>
            </a:xfrm>
            <a:prstGeom prst="rect">
              <a:avLst/>
            </a:prstGeom>
          </p:spPr>
        </p:pic>
        <p:pic>
          <p:nvPicPr>
            <p:cNvPr id="81" name="Immagine 80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331909" y="4152759"/>
              <a:ext cx="1352550" cy="1152525"/>
            </a:xfrm>
            <a:prstGeom prst="rect">
              <a:avLst/>
            </a:prstGeom>
          </p:spPr>
        </p:pic>
      </p:grpSp>
      <p:grpSp>
        <p:nvGrpSpPr>
          <p:cNvPr id="99" name="Gruppo 98"/>
          <p:cNvGrpSpPr/>
          <p:nvPr/>
        </p:nvGrpSpPr>
        <p:grpSpPr>
          <a:xfrm>
            <a:off x="3056137" y="2242792"/>
            <a:ext cx="2533208" cy="1734633"/>
            <a:chOff x="1659955" y="1356962"/>
            <a:chExt cx="2533208" cy="1734633"/>
          </a:xfrm>
        </p:grpSpPr>
        <p:pic>
          <p:nvPicPr>
            <p:cNvPr id="100" name="Immagine 9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59955" y="1356962"/>
              <a:ext cx="2533208" cy="1734633"/>
            </a:xfrm>
            <a:prstGeom prst="rect">
              <a:avLst/>
            </a:prstGeom>
          </p:spPr>
        </p:pic>
        <p:sp>
          <p:nvSpPr>
            <p:cNvPr id="101" name="CasellaDiTesto 100"/>
            <p:cNvSpPr txBox="1"/>
            <p:nvPr/>
          </p:nvSpPr>
          <p:spPr>
            <a:xfrm>
              <a:off x="1971099" y="1944355"/>
              <a:ext cx="1860733" cy="1054135"/>
            </a:xfrm>
            <a:prstGeom prst="rect">
              <a:avLst/>
            </a:prstGeom>
            <a:solidFill>
              <a:schemeClr val="tx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sz="2400" dirty="0" err="1" smtClean="0">
                  <a:solidFill>
                    <a:srgbClr val="0070C0"/>
                  </a:solidFill>
                </a:rPr>
                <a:t>SoS</a:t>
              </a:r>
              <a:endParaRPr lang="en-US" sz="2400" dirty="0" smtClean="0">
                <a:solidFill>
                  <a:srgbClr val="0070C0"/>
                </a:solidFill>
              </a:endParaRPr>
            </a:p>
            <a:p>
              <a:pPr algn="ctr">
                <a:lnSpc>
                  <a:spcPts val="2500"/>
                </a:lnSpc>
              </a:pPr>
              <a:r>
                <a:rPr lang="en-US" sz="2400" dirty="0" smtClean="0">
                  <a:solidFill>
                    <a:srgbClr val="0070C0"/>
                  </a:solidFill>
                </a:rPr>
                <a:t>Brokering Framework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2" name="Gruppo 101"/>
          <p:cNvGrpSpPr/>
          <p:nvPr/>
        </p:nvGrpSpPr>
        <p:grpSpPr>
          <a:xfrm>
            <a:off x="5226911" y="3064117"/>
            <a:ext cx="1616232" cy="1787171"/>
            <a:chOff x="5226911" y="3064117"/>
            <a:chExt cx="1616232" cy="1787171"/>
          </a:xfrm>
        </p:grpSpPr>
        <p:pic>
          <p:nvPicPr>
            <p:cNvPr id="103" name="Immagine 102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1" t="12474" r="11807" b="9470"/>
            <a:stretch/>
          </p:blipFill>
          <p:spPr>
            <a:xfrm rot="20465072">
              <a:off x="5369446" y="3064117"/>
              <a:ext cx="1473697" cy="1466047"/>
            </a:xfrm>
            <a:prstGeom prst="rect">
              <a:avLst/>
            </a:prstGeom>
          </p:spPr>
        </p:pic>
        <p:pic>
          <p:nvPicPr>
            <p:cNvPr id="104" name="Immagine 103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3" t="11227" r="12963" b="11154"/>
            <a:stretch/>
          </p:blipFill>
          <p:spPr>
            <a:xfrm rot="9496771">
              <a:off x="5226911" y="3393425"/>
              <a:ext cx="1479297" cy="1457863"/>
            </a:xfrm>
            <a:prstGeom prst="rect">
              <a:avLst/>
            </a:prstGeom>
          </p:spPr>
        </p:pic>
      </p:grpSp>
      <p:grpSp>
        <p:nvGrpSpPr>
          <p:cNvPr id="61" name="Gruppo 60"/>
          <p:cNvGrpSpPr/>
          <p:nvPr/>
        </p:nvGrpSpPr>
        <p:grpSpPr>
          <a:xfrm rot="17943165">
            <a:off x="5137611" y="1507320"/>
            <a:ext cx="1616232" cy="1787171"/>
            <a:chOff x="5226911" y="3064117"/>
            <a:chExt cx="1616232" cy="1787171"/>
          </a:xfrm>
        </p:grpSpPr>
        <p:pic>
          <p:nvPicPr>
            <p:cNvPr id="105" name="Immagine 104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1" t="12474" r="11807" b="9470"/>
            <a:stretch/>
          </p:blipFill>
          <p:spPr>
            <a:xfrm rot="20465072">
              <a:off x="5369446" y="3064117"/>
              <a:ext cx="1473697" cy="1466047"/>
            </a:xfrm>
            <a:prstGeom prst="rect">
              <a:avLst/>
            </a:prstGeom>
          </p:spPr>
        </p:pic>
        <p:pic>
          <p:nvPicPr>
            <p:cNvPr id="106" name="Immagine 105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3" t="11227" r="12963" b="11154"/>
            <a:stretch/>
          </p:blipFill>
          <p:spPr>
            <a:xfrm rot="9496771">
              <a:off x="5226911" y="3393425"/>
              <a:ext cx="1479297" cy="1457863"/>
            </a:xfrm>
            <a:prstGeom prst="rect">
              <a:avLst/>
            </a:prstGeom>
          </p:spPr>
        </p:pic>
      </p:grpSp>
      <p:grpSp>
        <p:nvGrpSpPr>
          <p:cNvPr id="107" name="Gruppo 106"/>
          <p:cNvGrpSpPr/>
          <p:nvPr/>
        </p:nvGrpSpPr>
        <p:grpSpPr>
          <a:xfrm rot="2262199">
            <a:off x="3727441" y="3809933"/>
            <a:ext cx="1616232" cy="1787171"/>
            <a:chOff x="5226911" y="3064117"/>
            <a:chExt cx="1616232" cy="1787171"/>
          </a:xfrm>
        </p:grpSpPr>
        <p:pic>
          <p:nvPicPr>
            <p:cNvPr id="108" name="Immagine 107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41" t="12474" r="11807" b="9470"/>
            <a:stretch/>
          </p:blipFill>
          <p:spPr>
            <a:xfrm rot="20465072">
              <a:off x="5369446" y="3064117"/>
              <a:ext cx="1473697" cy="1466047"/>
            </a:xfrm>
            <a:prstGeom prst="rect">
              <a:avLst/>
            </a:prstGeom>
          </p:spPr>
        </p:pic>
        <p:pic>
          <p:nvPicPr>
            <p:cNvPr id="109" name="Immagine 108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3" t="11227" r="12963" b="11154"/>
            <a:stretch/>
          </p:blipFill>
          <p:spPr>
            <a:xfrm rot="9496771">
              <a:off x="5226911" y="3393425"/>
              <a:ext cx="1479297" cy="1457863"/>
            </a:xfrm>
            <a:prstGeom prst="rect">
              <a:avLst/>
            </a:prstGeom>
          </p:spPr>
        </p:pic>
      </p:grpSp>
      <p:sp>
        <p:nvSpPr>
          <p:cNvPr id="110" name="Figura a mano libera 109"/>
          <p:cNvSpPr/>
          <p:nvPr/>
        </p:nvSpPr>
        <p:spPr>
          <a:xfrm rot="9744777">
            <a:off x="2779713" y="3935413"/>
            <a:ext cx="693737" cy="677862"/>
          </a:xfrm>
          <a:custGeom>
            <a:avLst/>
            <a:gdLst>
              <a:gd name="connsiteX0" fmla="*/ 0 w 1164657"/>
              <a:gd name="connsiteY0" fmla="*/ 827772 h 827772"/>
              <a:gd name="connsiteX1" fmla="*/ 644892 w 1164657"/>
              <a:gd name="connsiteY1" fmla="*/ 644892 h 827772"/>
              <a:gd name="connsiteX2" fmla="*/ 1164657 w 1164657"/>
              <a:gd name="connsiteY2" fmla="*/ 0 h 8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657" h="827772">
                <a:moveTo>
                  <a:pt x="0" y="827772"/>
                </a:moveTo>
                <a:cubicBezTo>
                  <a:pt x="225391" y="805313"/>
                  <a:pt x="450783" y="782854"/>
                  <a:pt x="644892" y="644892"/>
                </a:cubicBezTo>
                <a:cubicBezTo>
                  <a:pt x="839001" y="506930"/>
                  <a:pt x="1001829" y="253465"/>
                  <a:pt x="1164657" y="0"/>
                </a:cubicBezTo>
              </a:path>
            </a:pathLst>
          </a:custGeom>
          <a:noFill/>
          <a:ln w="38100">
            <a:solidFill>
              <a:srgbClr val="FF9900"/>
            </a:solidFill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Figura a mano libera 110"/>
          <p:cNvSpPr/>
          <p:nvPr/>
        </p:nvSpPr>
        <p:spPr>
          <a:xfrm rot="12860972">
            <a:off x="1663718" y="2690180"/>
            <a:ext cx="1340505" cy="802819"/>
          </a:xfrm>
          <a:custGeom>
            <a:avLst/>
            <a:gdLst>
              <a:gd name="connsiteX0" fmla="*/ 0 w 1164657"/>
              <a:gd name="connsiteY0" fmla="*/ 827772 h 827772"/>
              <a:gd name="connsiteX1" fmla="*/ 644892 w 1164657"/>
              <a:gd name="connsiteY1" fmla="*/ 644892 h 827772"/>
              <a:gd name="connsiteX2" fmla="*/ 1164657 w 1164657"/>
              <a:gd name="connsiteY2" fmla="*/ 0 h 82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4657" h="827772">
                <a:moveTo>
                  <a:pt x="0" y="827772"/>
                </a:moveTo>
                <a:cubicBezTo>
                  <a:pt x="225391" y="805313"/>
                  <a:pt x="450783" y="782854"/>
                  <a:pt x="644892" y="644892"/>
                </a:cubicBezTo>
                <a:cubicBezTo>
                  <a:pt x="839001" y="506930"/>
                  <a:pt x="1001829" y="253465"/>
                  <a:pt x="1164657" y="0"/>
                </a:cubicBezTo>
              </a:path>
            </a:pathLst>
          </a:custGeom>
          <a:noFill/>
          <a:ln w="38100">
            <a:solidFill>
              <a:srgbClr val="FF9900"/>
            </a:solidFill>
            <a:prstDash val="solid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2" name="Gruppo 111"/>
          <p:cNvGrpSpPr/>
          <p:nvPr/>
        </p:nvGrpSpPr>
        <p:grpSpPr>
          <a:xfrm>
            <a:off x="100800" y="2242792"/>
            <a:ext cx="1487542" cy="1773212"/>
            <a:chOff x="104011" y="2274334"/>
            <a:chExt cx="1487542" cy="1773212"/>
          </a:xfrm>
        </p:grpSpPr>
        <p:sp>
          <p:nvSpPr>
            <p:cNvPr id="113" name="CasellaDiTesto 112"/>
            <p:cNvSpPr txBox="1"/>
            <p:nvPr/>
          </p:nvSpPr>
          <p:spPr bwMode="auto">
            <a:xfrm>
              <a:off x="104011" y="3124216"/>
              <a:ext cx="1487542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defRPr/>
              </a:pPr>
              <a:r>
                <a:rPr lang="it-IT" b="1" dirty="0">
                  <a:ln/>
                  <a:solidFill>
                    <a:srgbClr val="FF6600"/>
                  </a:solidFill>
                </a:rPr>
                <a:t>GEOSS </a:t>
              </a:r>
              <a:r>
                <a:rPr lang="it-IT" b="1" dirty="0" smtClean="0">
                  <a:ln/>
                  <a:solidFill>
                    <a:srgbClr val="FF6600"/>
                  </a:solidFill>
                </a:rPr>
                <a:t>Knowledge Base</a:t>
              </a:r>
              <a:endParaRPr lang="en-US" b="1" dirty="0">
                <a:ln/>
                <a:solidFill>
                  <a:srgbClr val="FF6600"/>
                </a:solidFill>
              </a:endParaRPr>
            </a:p>
          </p:txBody>
        </p:sp>
        <p:pic>
          <p:nvPicPr>
            <p:cNvPr id="114" name="Immagine 11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54791" y="2274334"/>
              <a:ext cx="1106059" cy="86561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5" name="Immagine 114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8554" y="2641543"/>
              <a:ext cx="548166" cy="535023"/>
            </a:xfrm>
            <a:prstGeom prst="rect">
              <a:avLst/>
            </a:prstGeom>
          </p:spPr>
        </p:pic>
      </p:grpSp>
      <p:grpSp>
        <p:nvGrpSpPr>
          <p:cNvPr id="116" name="Gruppo 115"/>
          <p:cNvGrpSpPr/>
          <p:nvPr/>
        </p:nvGrpSpPr>
        <p:grpSpPr>
          <a:xfrm>
            <a:off x="1540388" y="4700484"/>
            <a:ext cx="2757486" cy="1875830"/>
            <a:chOff x="1540388" y="4700484"/>
            <a:chExt cx="2757486" cy="1875830"/>
          </a:xfrm>
        </p:grpSpPr>
        <p:sp>
          <p:nvSpPr>
            <p:cNvPr id="117" name="CasellaDiTesto 46"/>
            <p:cNvSpPr txBox="1">
              <a:spLocks noChangeArrowheads="1"/>
            </p:cNvSpPr>
            <p:nvPr/>
          </p:nvSpPr>
          <p:spPr bwMode="auto">
            <a:xfrm>
              <a:off x="1540388" y="5652984"/>
              <a:ext cx="2757486" cy="923330"/>
            </a:xfrm>
            <a:prstGeom prst="rect">
              <a:avLst/>
            </a:prstGeom>
            <a:noFill/>
            <a:extLst/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>
              <a:defPPr>
                <a:defRPr lang="en-US"/>
              </a:defPPr>
              <a:lvl1pPr algn="ctr">
                <a:defRPr>
                  <a:solidFill>
                    <a:schemeClr val="accent2">
                      <a:lumMod val="75000"/>
                    </a:schemeClr>
                  </a:solidFill>
                </a:defRPr>
              </a:lvl1pPr>
            </a:lstStyle>
            <a:p>
              <a:r>
                <a:rPr lang="it-IT" altLang="en-US" b="1" dirty="0">
                  <a:ln/>
                  <a:solidFill>
                    <a:srgbClr val="FF6600"/>
                  </a:solidFill>
                </a:rPr>
                <a:t>GEOSS </a:t>
              </a:r>
              <a:r>
                <a:rPr lang="it-IT" altLang="en-US" b="1" dirty="0" err="1" smtClean="0">
                  <a:ln/>
                  <a:solidFill>
                    <a:srgbClr val="FF6600"/>
                  </a:solidFill>
                </a:rPr>
                <a:t>interdisciplinary</a:t>
              </a:r>
              <a:endParaRPr lang="it-IT" altLang="en-US" b="1" dirty="0" smtClean="0">
                <a:ln/>
                <a:solidFill>
                  <a:srgbClr val="FF6600"/>
                </a:solidFill>
              </a:endParaRPr>
            </a:p>
            <a:p>
              <a:r>
                <a:rPr lang="it-IT" altLang="en-US" b="1" dirty="0" smtClean="0">
                  <a:ln/>
                  <a:solidFill>
                    <a:srgbClr val="FF6600"/>
                  </a:solidFill>
                </a:rPr>
                <a:t>Collaboration &amp; Social </a:t>
              </a:r>
              <a:br>
                <a:rPr lang="it-IT" altLang="en-US" b="1" dirty="0" smtClean="0">
                  <a:ln/>
                  <a:solidFill>
                    <a:srgbClr val="FF6600"/>
                  </a:solidFill>
                </a:rPr>
              </a:br>
              <a:r>
                <a:rPr lang="it-IT" altLang="en-US" b="1" dirty="0" err="1" smtClean="0">
                  <a:ln/>
                  <a:solidFill>
                    <a:srgbClr val="FF6600"/>
                  </a:solidFill>
                </a:rPr>
                <a:t>services</a:t>
              </a:r>
              <a:endParaRPr lang="it-IT" altLang="en-US" b="1" dirty="0">
                <a:ln/>
                <a:solidFill>
                  <a:srgbClr val="FF6600"/>
                </a:solidFill>
              </a:endParaRPr>
            </a:p>
          </p:txBody>
        </p:sp>
        <p:pic>
          <p:nvPicPr>
            <p:cNvPr id="118" name="Immagine 117"/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37679" y="4700484"/>
              <a:ext cx="1121968" cy="1029328"/>
            </a:xfrm>
            <a:prstGeom prst="rect">
              <a:avLst/>
            </a:prstGeom>
          </p:spPr>
        </p:pic>
      </p:grpSp>
      <p:pic>
        <p:nvPicPr>
          <p:cNvPr id="127" name="Immagine 126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 t="13555" r="14536" b="13176"/>
          <a:stretch/>
        </p:blipFill>
        <p:spPr>
          <a:xfrm rot="20580811">
            <a:off x="1379682" y="1331011"/>
            <a:ext cx="1391757" cy="138486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8" name="Immagine 127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t="14829" r="11484" b="12276"/>
          <a:stretch/>
        </p:blipFill>
        <p:spPr>
          <a:xfrm>
            <a:off x="2512194" y="1097280"/>
            <a:ext cx="1280160" cy="1357162"/>
          </a:xfrm>
          <a:prstGeom prst="rect">
            <a:avLst/>
          </a:prstGeom>
        </p:spPr>
      </p:pic>
      <p:pic>
        <p:nvPicPr>
          <p:cNvPr id="129" name="Immagine 1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 bwMode="auto">
          <a:xfrm>
            <a:off x="1574978" y="140474"/>
            <a:ext cx="1250790" cy="1185519"/>
          </a:xfrm>
          <a:prstGeom prst="rect">
            <a:avLst/>
          </a:prstGeom>
          <a:effectLst>
            <a:outerShdw blurRad="88900" dist="279400" dir="228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0" name="Immagine 11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6" y="825637"/>
            <a:ext cx="1444278" cy="931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Immagine 131"/>
          <p:cNvPicPr>
            <a:picLocks noChangeAspect="1"/>
          </p:cNvPicPr>
          <p:nvPr/>
        </p:nvPicPr>
        <p:blipFill>
          <a:blip r:embed="rId2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4061" y="16406"/>
            <a:ext cx="1033279" cy="1033279"/>
          </a:xfrm>
          <a:prstGeom prst="rect">
            <a:avLst/>
          </a:prstGeom>
        </p:spPr>
      </p:pic>
      <p:pic>
        <p:nvPicPr>
          <p:cNvPr id="135" name="Immagine 134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1" t="14036" r="13625" b="12132"/>
          <a:stretch/>
        </p:blipFill>
        <p:spPr>
          <a:xfrm rot="11001677">
            <a:off x="2346611" y="1222133"/>
            <a:ext cx="1263254" cy="1374610"/>
          </a:xfrm>
          <a:prstGeom prst="rect">
            <a:avLst/>
          </a:prstGeom>
        </p:spPr>
      </p:pic>
      <p:pic>
        <p:nvPicPr>
          <p:cNvPr id="136" name="Immagine 135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2074" r="13154" b="11742"/>
          <a:stretch/>
        </p:blipFill>
        <p:spPr>
          <a:xfrm rot="1041068">
            <a:off x="3723453" y="1049360"/>
            <a:ext cx="1034124" cy="1148969"/>
          </a:xfrm>
          <a:prstGeom prst="rect">
            <a:avLst/>
          </a:prstGeom>
        </p:spPr>
      </p:pic>
      <p:pic>
        <p:nvPicPr>
          <p:cNvPr id="133" name="Immagine 132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44112" y="369608"/>
            <a:ext cx="907491" cy="987634"/>
          </a:xfrm>
          <a:prstGeom prst="rect">
            <a:avLst/>
          </a:prstGeom>
        </p:spPr>
      </p:pic>
      <p:pic>
        <p:nvPicPr>
          <p:cNvPr id="134" name="Immagine 133"/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13457" r="16656" b="10571"/>
          <a:stretch/>
        </p:blipFill>
        <p:spPr>
          <a:xfrm rot="11989013">
            <a:off x="3559804" y="1141584"/>
            <a:ext cx="983923" cy="114577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1723996" y="666190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GEOSS </a:t>
            </a:r>
          </a:p>
          <a:p>
            <a:pPr algn="ctr"/>
            <a:r>
              <a:rPr lang="en-US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Portal</a:t>
            </a:r>
            <a:endParaRPr lang="en-US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7" name="CasellaDiTesto 136"/>
          <p:cNvSpPr txBox="1"/>
          <p:nvPr/>
        </p:nvSpPr>
        <p:spPr>
          <a:xfrm>
            <a:off x="3072239" y="155147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</a:t>
            </a:r>
          </a:p>
          <a:p>
            <a:pPr algn="ctr"/>
            <a:r>
              <a:rPr lang="en-US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Portals</a:t>
            </a:r>
            <a:endParaRPr lang="en-US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40" name="Immagine 139"/>
          <p:cNvPicPr>
            <a:picLocks noChangeAspect="1"/>
          </p:cNvPicPr>
          <p:nvPr/>
        </p:nvPicPr>
        <p:blipFill>
          <a:blip r:embed="rId2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713355" y="1921256"/>
            <a:ext cx="3345290" cy="4149663"/>
          </a:xfrm>
          <a:prstGeom prst="rect">
            <a:avLst/>
          </a:prstGeom>
          <a:solidFill>
            <a:schemeClr val="tx1">
              <a:alpha val="83000"/>
            </a:schemeClr>
          </a:solidFill>
          <a:effectLst>
            <a:softEdge rad="63500"/>
          </a:effectLst>
        </p:spPr>
      </p:pic>
      <p:sp>
        <p:nvSpPr>
          <p:cNvPr id="139" name="CasellaDiTesto 138"/>
          <p:cNvSpPr txBox="1"/>
          <p:nvPr/>
        </p:nvSpPr>
        <p:spPr>
          <a:xfrm>
            <a:off x="1302266" y="2671639"/>
            <a:ext cx="7645042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GEOSS Information</a:t>
            </a:r>
            <a:br>
              <a:rPr lang="it-IT" sz="6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it-IT" sz="6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System</a:t>
            </a:r>
          </a:p>
          <a:p>
            <a:pPr algn="ctr">
              <a:defRPr/>
            </a:pPr>
            <a:r>
              <a:rPr lang="it-IT" sz="6600" b="1" dirty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</a:t>
            </a:r>
            <a:r>
              <a:rPr lang="it-IT" sz="6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GCI 3.0)</a:t>
            </a:r>
            <a:endParaRPr lang="en-US" sz="6600" b="1" dirty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5812435" y="1927859"/>
            <a:ext cx="3065530" cy="2063404"/>
          </a:xfrm>
          <a:prstGeom prst="roundRect">
            <a:avLst>
              <a:gd name="adj" fmla="val 8476"/>
            </a:avLst>
          </a:prstGeom>
          <a:noFill/>
          <a:ln w="38100">
            <a:solidFill>
              <a:srgbClr val="C00000"/>
            </a:solidFill>
            <a:prstDash val="dash"/>
          </a:ln>
          <a:effectLst/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uppo 140"/>
          <p:cNvGrpSpPr/>
          <p:nvPr/>
        </p:nvGrpSpPr>
        <p:grpSpPr>
          <a:xfrm>
            <a:off x="1473265" y="2113789"/>
            <a:ext cx="5790553" cy="2570313"/>
            <a:chOff x="1302280" y="2896460"/>
            <a:chExt cx="5790553" cy="2570313"/>
          </a:xfrm>
        </p:grpSpPr>
        <p:sp>
          <p:nvSpPr>
            <p:cNvPr id="142" name="Onda 1 141"/>
            <p:cNvSpPr/>
            <p:nvPr/>
          </p:nvSpPr>
          <p:spPr>
            <a:xfrm>
              <a:off x="1302280" y="2896460"/>
              <a:ext cx="5790553" cy="2570313"/>
            </a:xfrm>
            <a:prstGeom prst="wave">
              <a:avLst>
                <a:gd name="adj1" fmla="val 11709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143" name="Rettangolo 142"/>
            <p:cNvSpPr/>
            <p:nvPr/>
          </p:nvSpPr>
          <p:spPr>
            <a:xfrm>
              <a:off x="1573303" y="3202155"/>
              <a:ext cx="5305907" cy="1877917"/>
            </a:xfrm>
            <a:prstGeom prst="rect">
              <a:avLst/>
            </a:prstGeom>
          </p:spPr>
          <p:txBody>
            <a:bodyPr>
              <a:prstTxWarp prst="textWave1">
                <a:avLst>
                  <a:gd name="adj1" fmla="val 12500"/>
                  <a:gd name="adj2" fmla="val -201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/>
                <a:t>Software Ecosystem</a:t>
              </a:r>
            </a:p>
            <a:p>
              <a:pPr algn="ctr"/>
              <a:r>
                <a:rPr lang="en-US" sz="2000" b="1" dirty="0" smtClean="0"/>
                <a:t> (Cloud based)</a:t>
              </a:r>
              <a:endParaRPr lang="en-US" sz="2000" b="1" dirty="0"/>
            </a:p>
          </p:txBody>
        </p:sp>
      </p:grpSp>
      <p:grpSp>
        <p:nvGrpSpPr>
          <p:cNvPr id="147" name="Gruppo 146"/>
          <p:cNvGrpSpPr/>
          <p:nvPr/>
        </p:nvGrpSpPr>
        <p:grpSpPr>
          <a:xfrm>
            <a:off x="1263315" y="2951903"/>
            <a:ext cx="6244374" cy="3067319"/>
            <a:chOff x="1222987" y="3749765"/>
            <a:chExt cx="6244374" cy="3067319"/>
          </a:xfrm>
        </p:grpSpPr>
        <p:grpSp>
          <p:nvGrpSpPr>
            <p:cNvPr id="148" name="Gruppo 147"/>
            <p:cNvGrpSpPr/>
            <p:nvPr/>
          </p:nvGrpSpPr>
          <p:grpSpPr>
            <a:xfrm>
              <a:off x="1222987" y="3749765"/>
              <a:ext cx="6244374" cy="3067319"/>
              <a:chOff x="1302280" y="2896460"/>
              <a:chExt cx="5790553" cy="2570313"/>
            </a:xfrm>
          </p:grpSpPr>
          <p:sp>
            <p:nvSpPr>
              <p:cNvPr id="150" name="Onda 1 149"/>
              <p:cNvSpPr/>
              <p:nvPr/>
            </p:nvSpPr>
            <p:spPr>
              <a:xfrm>
                <a:off x="1302280" y="2896460"/>
                <a:ext cx="5790553" cy="2570313"/>
              </a:xfrm>
              <a:prstGeom prst="wave">
                <a:avLst>
                  <a:gd name="adj1" fmla="val 11709"/>
                  <a:gd name="adj2" fmla="val 0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prstTxWarp prst="textWave1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151" name="Rettangolo 150"/>
              <p:cNvSpPr/>
              <p:nvPr/>
            </p:nvSpPr>
            <p:spPr>
              <a:xfrm>
                <a:off x="1573303" y="3453192"/>
                <a:ext cx="5305907" cy="1437479"/>
              </a:xfrm>
              <a:prstGeom prst="rect">
                <a:avLst/>
              </a:prstGeom>
            </p:spPr>
            <p:txBody>
              <a:bodyPr>
                <a:prstTxWarp prst="textWave1">
                  <a:avLst>
                    <a:gd name="adj1" fmla="val 12500"/>
                    <a:gd name="adj2" fmla="val -201"/>
                  </a:avLst>
                </a:prstTxWarp>
                <a:spAutoFit/>
              </a:bodyPr>
              <a:lstStyle/>
              <a:p>
                <a:pPr algn="ctr"/>
                <a:r>
                  <a:rPr lang="en-US" sz="2000" b="1" dirty="0" smtClean="0"/>
                  <a:t>Collaborative-Acknowledged </a:t>
                </a:r>
                <a:br>
                  <a:rPr lang="en-US" sz="2000" b="1" dirty="0" smtClean="0"/>
                </a:br>
                <a:r>
                  <a:rPr lang="en-US" sz="2000" b="1" dirty="0" smtClean="0"/>
                  <a:t>Management approach </a:t>
                </a:r>
                <a:endParaRPr lang="en-US" sz="2000" b="1" dirty="0"/>
              </a:p>
            </p:txBody>
          </p:sp>
        </p:grpSp>
        <p:sp>
          <p:nvSpPr>
            <p:cNvPr id="149" name="CasellaDiTesto 148"/>
            <p:cNvSpPr txBox="1"/>
            <p:nvPr/>
          </p:nvSpPr>
          <p:spPr>
            <a:xfrm rot="21086907">
              <a:off x="5615007" y="6331624"/>
              <a:ext cx="1760888" cy="381867"/>
            </a:xfrm>
            <a:prstGeom prst="rect">
              <a:avLst/>
            </a:prstGeom>
            <a:noFill/>
          </p:spPr>
          <p:txBody>
            <a:bodyPr wrap="none" rtlCol="0">
              <a:prstTxWarp prst="textTriangleInverted">
                <a:avLst/>
              </a:prstTxWarp>
              <a:spAutoFit/>
            </a:bodyPr>
            <a:lstStyle/>
            <a:p>
              <a:r>
                <a:rPr lang="en-US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[Governance]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5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7" grpId="0" animBg="1"/>
      <p:bldP spid="63" grpId="0" animBg="1"/>
      <p:bldP spid="63" grpId="1" animBg="1"/>
      <p:bldP spid="110" grpId="0" animBg="1"/>
      <p:bldP spid="111" grpId="0" animBg="1"/>
      <p:bldP spid="14" grpId="0"/>
      <p:bldP spid="137" grpId="0"/>
      <p:bldP spid="139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2" y="3850061"/>
            <a:ext cx="2053614" cy="240676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91" y="184929"/>
            <a:ext cx="3513221" cy="2191684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8586" y="351153"/>
            <a:ext cx="6581440" cy="5864799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5075917" y="5549033"/>
            <a:ext cx="4089581" cy="1200329"/>
          </a:xfrm>
          <a:prstGeom prst="rect">
            <a:avLst/>
          </a:prstGeom>
          <a:solidFill>
            <a:sysClr val="window" lastClr="FFFFFF"/>
          </a:solidFill>
          <a:effectLst>
            <a:softEdge rad="317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Britannic Bold" panose="020B0903060703020204" pitchFamily="34" charset="0"/>
                <a:cs typeface="Arial" panose="020B0604020202020204" pitchFamily="34" charset="0"/>
              </a:rPr>
              <a:t>(Big)Data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4484414" y="2678497"/>
            <a:ext cx="2928018" cy="76944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Information</a:t>
            </a:r>
            <a:endParaRPr lang="en-US" sz="44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22" name="Gallone 21"/>
          <p:cNvSpPr/>
          <p:nvPr/>
        </p:nvSpPr>
        <p:spPr bwMode="auto">
          <a:xfrm rot="17238624">
            <a:off x="7056982" y="2885590"/>
            <a:ext cx="2096076" cy="3591069"/>
          </a:xfrm>
          <a:prstGeom prst="chevron">
            <a:avLst>
              <a:gd name="adj" fmla="val 20521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isometricRightUp">
              <a:rot lat="1879281" lon="20679050" rev="2789066"/>
            </a:camera>
            <a:lightRig rig="threePt" dir="t"/>
          </a:scene3d>
        </p:spPr>
        <p:txBody>
          <a:bodyPr vert="vert" lIns="773678" tIns="12700" rIns="764533" bIns="12700" spcCol="1270" anchor="ctr"/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400" kern="0" dirty="0" err="1">
                <a:solidFill>
                  <a:prstClr val="white"/>
                </a:solidFill>
                <a:latin typeface="Calibri"/>
              </a:rPr>
              <a:t>Observations</a:t>
            </a:r>
            <a:endParaRPr lang="en-US" sz="20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Gallone 22"/>
          <p:cNvSpPr/>
          <p:nvPr/>
        </p:nvSpPr>
        <p:spPr bwMode="auto">
          <a:xfrm rot="17238624">
            <a:off x="7011043" y="2336601"/>
            <a:ext cx="1483496" cy="3591069"/>
          </a:xfrm>
          <a:prstGeom prst="chevron">
            <a:avLst>
              <a:gd name="adj" fmla="val 26150"/>
            </a:avLst>
          </a:prstGeom>
          <a:solidFill>
            <a:srgbClr val="00B050">
              <a:alpha val="90000"/>
            </a:srgbClr>
          </a:solidFill>
          <a:ln w="9525" cap="flat" cmpd="sng" algn="ctr">
            <a:solidFill>
              <a:srgbClr val="C0504D">
                <a:tint val="40000"/>
                <a:alpha val="90000"/>
                <a:hueOff val="-14400000"/>
                <a:satOff val="-19494"/>
                <a:lumOff val="16275"/>
                <a:alphaOff val="0"/>
                <a:shade val="95000"/>
                <a:satMod val="105000"/>
              </a:srgbClr>
            </a:solidFill>
            <a:prstDash val="solid"/>
          </a:ln>
          <a:effectLst/>
          <a:scene3d>
            <a:camera prst="isometricRightUp">
              <a:rot lat="1879281" lon="20679050" rev="2789066"/>
            </a:camera>
            <a:lightRig rig="threePt" dir="t"/>
          </a:scene3d>
        </p:spPr>
        <p:txBody>
          <a:bodyPr vert="vert" lIns="784853" tIns="10160" rIns="764533" bIns="10160" spcCol="127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400" kern="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Essential</a:t>
            </a:r>
            <a:r>
              <a:rPr lang="it-IT" sz="24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</a:t>
            </a:r>
            <a:r>
              <a:rPr lang="it-IT" sz="2400" kern="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Variables</a:t>
            </a:r>
            <a:endParaRPr lang="en-US" sz="24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24" name="Gallone 23"/>
          <p:cNvSpPr/>
          <p:nvPr/>
        </p:nvSpPr>
        <p:spPr bwMode="auto">
          <a:xfrm rot="17238624">
            <a:off x="6322717" y="1689313"/>
            <a:ext cx="1463591" cy="3591069"/>
          </a:xfrm>
          <a:prstGeom prst="chevron">
            <a:avLst>
              <a:gd name="adj" fmla="val 25085"/>
            </a:avLst>
          </a:prstGeom>
          <a:solidFill>
            <a:srgbClr val="F79646">
              <a:lumMod val="60000"/>
              <a:lumOff val="40000"/>
              <a:alpha val="89804"/>
            </a:srgbClr>
          </a:solidFill>
          <a:ln w="9525" cap="flat" cmpd="sng" algn="ctr">
            <a:solidFill>
              <a:srgbClr val="C0504D">
                <a:tint val="40000"/>
                <a:alpha val="90000"/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  <a:scene3d>
            <a:camera prst="isometricRightUp">
              <a:rot lat="1879281" lon="20679050" rev="2789066"/>
            </a:camera>
            <a:lightRig rig="threePt" dir="t"/>
          </a:scene3d>
        </p:spPr>
        <p:txBody>
          <a:bodyPr vert="vert" lIns="784853" tIns="10160" rIns="764533" bIns="10160" spcCol="127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400" kern="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indicators</a:t>
            </a:r>
            <a:endParaRPr lang="en-US" sz="16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sp>
        <p:nvSpPr>
          <p:cNvPr id="27" name="Casella di testo 29"/>
          <p:cNvSpPr txBox="1"/>
          <p:nvPr/>
        </p:nvSpPr>
        <p:spPr>
          <a:xfrm>
            <a:off x="4491864" y="1837091"/>
            <a:ext cx="1732967" cy="458815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/>
            <a:lightRig rig="threePt" dir="t"/>
          </a:scene3d>
        </p:spPr>
        <p:txBody>
          <a:bodyPr wrap="none" lIns="68580" tIns="34290" rIns="68580" bIns="34290">
            <a:prstTxWarp prst="textDeflate">
              <a:avLst>
                <a:gd name="adj" fmla="val 0"/>
              </a:avLst>
            </a:prstTxWarp>
          </a:bodyPr>
          <a:lstStyle/>
          <a:p>
            <a:pPr algn="ctr">
              <a:defRPr/>
            </a:pPr>
            <a:r>
              <a:rPr lang="en-GB" sz="4000" b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Knowledge</a:t>
            </a:r>
            <a:endParaRPr lang="en-US" b="1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40055" y="242423"/>
            <a:ext cx="28584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SOCIETY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063" y="1033431"/>
            <a:ext cx="5133975" cy="1704975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6" name="Triangolo isoscele 5"/>
          <p:cNvSpPr/>
          <p:nvPr/>
        </p:nvSpPr>
        <p:spPr>
          <a:xfrm>
            <a:off x="558264" y="2145086"/>
            <a:ext cx="4745256" cy="805579"/>
          </a:xfrm>
          <a:prstGeom prst="triangle">
            <a:avLst>
              <a:gd name="adj" fmla="val 80367"/>
            </a:avLst>
          </a:prstGeom>
          <a:solidFill>
            <a:schemeClr val="tx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Gallone 24"/>
          <p:cNvSpPr/>
          <p:nvPr/>
        </p:nvSpPr>
        <p:spPr bwMode="auto">
          <a:xfrm rot="17238624">
            <a:off x="5662761" y="1044858"/>
            <a:ext cx="1463590" cy="3591069"/>
          </a:xfrm>
          <a:prstGeom prst="chevron">
            <a:avLst>
              <a:gd name="adj" fmla="val 25085"/>
            </a:avLst>
          </a:prstGeom>
          <a:solidFill>
            <a:srgbClr val="FFCCFF">
              <a:alpha val="89804"/>
            </a:srgbClr>
          </a:solidFill>
          <a:ln w="9525" cap="flat" cmpd="sng" algn="ctr">
            <a:solidFill>
              <a:srgbClr val="C0504D">
                <a:tint val="40000"/>
                <a:alpha val="90000"/>
                <a:hueOff val="0"/>
                <a:satOff val="0"/>
                <a:lumOff val="0"/>
                <a:alphaOff val="0"/>
                <a:shade val="95000"/>
                <a:satMod val="105000"/>
              </a:srgbClr>
            </a:solidFill>
            <a:prstDash val="solid"/>
          </a:ln>
          <a:effectLst/>
          <a:scene3d>
            <a:camera prst="isometricRightUp">
              <a:rot lat="1879281" lon="20679050" rev="2789066"/>
            </a:camera>
            <a:lightRig rig="threePt" dir="t"/>
          </a:scene3d>
        </p:spPr>
        <p:txBody>
          <a:bodyPr vert="vert" lIns="784853" tIns="10160" rIns="764533" bIns="10160" spcCol="127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it-IT" sz="2400" kern="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Sustainability</a:t>
            </a:r>
            <a:r>
              <a:rPr lang="it-IT" sz="2400" kern="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 </a:t>
            </a:r>
            <a:r>
              <a:rPr lang="it-IT" sz="2400" kern="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Indexes</a:t>
            </a:r>
            <a:endParaRPr lang="en-US" sz="2400" kern="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195" y="3246806"/>
            <a:ext cx="3464362" cy="2711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sellaDiTesto 15"/>
          <p:cNvSpPr txBox="1"/>
          <p:nvPr/>
        </p:nvSpPr>
        <p:spPr>
          <a:xfrm>
            <a:off x="187623" y="88074"/>
            <a:ext cx="8337539" cy="3477875"/>
          </a:xfrm>
          <a:prstGeom prst="rect">
            <a:avLst/>
          </a:prstGeom>
          <a:solidFill>
            <a:schemeClr val="tx1">
              <a:alpha val="84000"/>
            </a:schemeClr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99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Social Ecosystem</a:t>
            </a:r>
          </a:p>
          <a:p>
            <a:pPr algn="ctr"/>
            <a:r>
              <a:rPr lang="en-US" sz="6000" b="1" dirty="0" smtClean="0">
                <a:solidFill>
                  <a:srgbClr val="FF99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build a</a:t>
            </a:r>
          </a:p>
          <a:p>
            <a:r>
              <a:rPr lang="en-US" sz="8000" b="1" dirty="0" smtClean="0">
                <a:solidFill>
                  <a:srgbClr val="FF99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Knowledge Base</a:t>
            </a:r>
            <a:endParaRPr lang="en-US" sz="8000" b="1" dirty="0">
              <a:solidFill>
                <a:srgbClr val="FF99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074" y="3467305"/>
            <a:ext cx="2618561" cy="255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en-US">
                <a:solidFill>
                  <a:srgbClr val="000098"/>
                </a:solidFill>
              </a:rPr>
              <a:t>© GEO Secretariat</a:t>
            </a:r>
          </a:p>
        </p:txBody>
      </p:sp>
      <p:pic>
        <p:nvPicPr>
          <p:cNvPr id="4018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17778" r="20203" b="10303"/>
          <a:stretch>
            <a:fillRect/>
          </a:stretch>
        </p:blipFill>
        <p:spPr bwMode="auto">
          <a:xfrm>
            <a:off x="304800" y="762000"/>
            <a:ext cx="8458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1818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5943600"/>
            <a:ext cx="7848600" cy="609600"/>
          </a:xfrm>
          <a:noFill/>
          <a:ln/>
        </p:spPr>
        <p:txBody>
          <a:bodyPr anchor="ctr"/>
          <a:lstStyle/>
          <a:p>
            <a:r>
              <a:rPr lang="en-ZA" altLang="zh-CN" sz="2800" b="1" dirty="0">
                <a:solidFill>
                  <a:srgbClr val="005FAA"/>
                </a:solidFill>
                <a:ea typeface="宋体" panose="02010600030101010101" pitchFamily="2" charset="-122"/>
              </a:rPr>
              <a:t>2005 GEOSS Implementation Plan Reference Document</a:t>
            </a:r>
          </a:p>
        </p:txBody>
      </p:sp>
      <p:sp>
        <p:nvSpPr>
          <p:cNvPr id="2" name="Ovale 1"/>
          <p:cNvSpPr/>
          <p:nvPr/>
        </p:nvSpPr>
        <p:spPr bwMode="auto">
          <a:xfrm>
            <a:off x="685800" y="3835877"/>
            <a:ext cx="1717040" cy="1960880"/>
          </a:xfrm>
          <a:prstGeom prst="ellipse">
            <a:avLst/>
          </a:prstGeom>
          <a:noFill/>
          <a:ln w="57150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rgbClr val="00B05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162560" y="5657671"/>
            <a:ext cx="214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Earth Observation Data</a:t>
            </a:r>
            <a:endParaRPr lang="en-US" sz="240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301240" y="2915920"/>
            <a:ext cx="1717040" cy="1342074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chemeClr val="accent5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277497" y="4334730"/>
            <a:ext cx="2143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Socio-Economic Data</a:t>
            </a:r>
            <a:endParaRPr lang="en-US" sz="2400" dirty="0">
              <a:ln w="0"/>
              <a:solidFill>
                <a:srgbClr val="FF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685800" y="1046003"/>
            <a:ext cx="1717040" cy="208629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rgbClr val="C000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229360" y="651657"/>
            <a:ext cx="214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Models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CasellaDiTesto 3"/>
          <p:cNvSpPr txBox="1"/>
          <p:nvPr/>
        </p:nvSpPr>
        <p:spPr>
          <a:xfrm rot="16200000">
            <a:off x="2708551" y="2963303"/>
            <a:ext cx="3554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KNOWLEDGE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riangolo isoscele 12"/>
          <p:cNvSpPr/>
          <p:nvPr/>
        </p:nvSpPr>
        <p:spPr bwMode="auto">
          <a:xfrm rot="16200000">
            <a:off x="1623060" y="1695888"/>
            <a:ext cx="2529840" cy="970280"/>
          </a:xfrm>
          <a:prstGeom prst="triangle">
            <a:avLst>
              <a:gd name="adj" fmla="val 0"/>
            </a:avLst>
          </a:prstGeom>
          <a:solidFill>
            <a:schemeClr val="bg2">
              <a:lumMod val="20000"/>
              <a:lumOff val="80000"/>
              <a:alpha val="8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sng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ahoma" panose="020B060403050404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053080" y="89499"/>
            <a:ext cx="6096000" cy="4064000"/>
            <a:chOff x="2402840" y="313019"/>
            <a:chExt cx="6096000" cy="4064000"/>
          </a:xfrm>
        </p:grpSpPr>
        <p:graphicFrame>
          <p:nvGraphicFramePr>
            <p:cNvPr id="6" name="Diagramma 5"/>
            <p:cNvGraphicFramePr/>
            <p:nvPr>
              <p:extLst>
                <p:ext uri="{D42A27DB-BD31-4B8C-83A1-F6EECF244321}">
                  <p14:modId xmlns:p14="http://schemas.microsoft.com/office/powerpoint/2010/main" val="2227450807"/>
                </p:ext>
              </p:extLst>
            </p:nvPr>
          </p:nvGraphicFramePr>
          <p:xfrm>
            <a:off x="2402840" y="313019"/>
            <a:ext cx="60960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1" name="Rettangolo arrotondato 10"/>
            <p:cNvSpPr/>
            <p:nvPr/>
          </p:nvSpPr>
          <p:spPr bwMode="auto">
            <a:xfrm>
              <a:off x="2712720" y="547989"/>
              <a:ext cx="5486400" cy="3616960"/>
            </a:xfrm>
            <a:prstGeom prst="roundRect">
              <a:avLst/>
            </a:prstGeom>
            <a:noFill/>
            <a:ln w="57150" cap="flat" cmpd="sng" algn="ctr">
              <a:solidFill>
                <a:schemeClr val="bg2"/>
              </a:solidFill>
              <a:prstDash val="dash"/>
              <a:round/>
              <a:headEnd type="none" w="med" len="med"/>
              <a:tailEnd type="none" w="med" len="med"/>
            </a:ln>
            <a:effectLst>
              <a:glow rad="139700">
                <a:schemeClr val="accent3">
                  <a:lumMod val="50000"/>
                  <a:alpha val="40000"/>
                </a:schemeClr>
              </a:glow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sng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Tahoma" panose="020B0604030504040204" pitchFamily="34" charset="0"/>
              </a:endParaRPr>
            </a:p>
          </p:txBody>
        </p:sp>
      </p:grpSp>
      <p:sp>
        <p:nvSpPr>
          <p:cNvPr id="15" name="Ovale 14"/>
          <p:cNvSpPr/>
          <p:nvPr/>
        </p:nvSpPr>
        <p:spPr bwMode="auto">
          <a:xfrm>
            <a:off x="1229360" y="2980253"/>
            <a:ext cx="1173480" cy="1207633"/>
          </a:xfrm>
          <a:prstGeom prst="ellipse">
            <a:avLst/>
          </a:prstGeom>
          <a:noFill/>
          <a:ln w="57150" cap="flat" cmpd="sng" algn="ctr">
            <a:solidFill>
              <a:schemeClr val="bg2"/>
            </a:solidFill>
            <a:prstDash val="sysDash"/>
            <a:round/>
            <a:headEnd type="none" w="med" len="med"/>
            <a:tailEnd type="none" w="med" len="med"/>
          </a:ln>
          <a:effectLst>
            <a:glow rad="139700">
              <a:schemeClr val="accent3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35320" y="2766589"/>
            <a:ext cx="1045257" cy="10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/>
      <p:bldP spid="9" grpId="0" animBg="1"/>
      <p:bldP spid="10" grpId="0"/>
      <p:bldP spid="4" grpId="0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2627024" y="3112471"/>
            <a:ext cx="6450127" cy="2810500"/>
            <a:chOff x="2627024" y="3683971"/>
            <a:chExt cx="6450127" cy="281050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 trans="0" pencilSize="6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27024" y="3683971"/>
              <a:ext cx="6450127" cy="2810500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7749946" y="3792347"/>
              <a:ext cx="9685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ln/>
                  <a:solidFill>
                    <a:srgbClr val="CC0099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Health</a:t>
              </a:r>
              <a:endParaRPr lang="en-US" sz="2000" b="1" dirty="0">
                <a:ln/>
                <a:solidFill>
                  <a:srgbClr val="CC0099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6" name="Gruppo 15"/>
          <p:cNvGrpSpPr/>
          <p:nvPr/>
        </p:nvGrpSpPr>
        <p:grpSpPr>
          <a:xfrm>
            <a:off x="641674" y="1656765"/>
            <a:ext cx="6998815" cy="3073900"/>
            <a:chOff x="641674" y="2228265"/>
            <a:chExt cx="6998815" cy="307390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LineDrawing trans="0" pencilSize="5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674" y="2228265"/>
              <a:ext cx="6998815" cy="2969009"/>
            </a:xfrm>
            <a:prstGeom prst="rect">
              <a:avLst/>
            </a:prstGeom>
          </p:spPr>
        </p:pic>
        <p:sp>
          <p:nvSpPr>
            <p:cNvPr id="42" name="CasellaDiTesto 41"/>
            <p:cNvSpPr txBox="1"/>
            <p:nvPr/>
          </p:nvSpPr>
          <p:spPr>
            <a:xfrm>
              <a:off x="794475" y="4902055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>
                  <a:ln/>
                  <a:solidFill>
                    <a:srgbClr val="008000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Biodiversity</a:t>
              </a:r>
              <a:endParaRPr lang="en-US" sz="2000" b="1" dirty="0">
                <a:ln/>
                <a:solidFill>
                  <a:srgbClr val="008000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-42931" y="109761"/>
            <a:ext cx="5023539" cy="3158002"/>
            <a:chOff x="-42931" y="681261"/>
            <a:chExt cx="5023539" cy="315800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LineDrawing trans="0" pencilSize="6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42931" y="681261"/>
              <a:ext cx="5023539" cy="3158002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2878138" y="1980199"/>
              <a:ext cx="1651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 dirty="0" err="1">
                  <a:ln/>
                  <a:solidFill>
                    <a:srgbClr val="333399"/>
                  </a:solidFill>
                  <a:effectLst>
                    <a:outerShdw blurRad="38100" dist="19050" dir="2700000" algn="tl" rotWithShape="0">
                      <a:srgbClr val="000000">
                        <a:lumMod val="50000"/>
                        <a:alpha val="40000"/>
                      </a:srgbClr>
                    </a:outerShdw>
                  </a:effectLst>
                </a:rPr>
                <a:t>Climatology</a:t>
              </a:r>
              <a:endParaRPr lang="en-US" sz="2000" b="1" dirty="0">
                <a:ln/>
                <a:solidFill>
                  <a:srgbClr val="333399"/>
                </a:solid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5295867"/>
            <a:ext cx="3582463" cy="72870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5400" dirty="0" smtClean="0">
                <a:solidFill>
                  <a:srgbClr val="002060"/>
                </a:solidFill>
              </a:rPr>
              <a:t>What if…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81000" y="2035175"/>
            <a:ext cx="18034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Global Climate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2878138" y="1990725"/>
            <a:ext cx="1922462" cy="70485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Regional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Climate Model</a:t>
            </a: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7340600" y="3689350"/>
            <a:ext cx="14224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tIns="137160" bIns="91440" anchor="ctr" anchorCtr="1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Infection</a:t>
            </a: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Rate Model</a:t>
            </a:r>
          </a:p>
        </p:txBody>
      </p:sp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2895600" y="4972050"/>
            <a:ext cx="3175000" cy="66040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none" tIns="137160" bIns="91440" anchor="ctr" anchorCtr="1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Human Population Density </a:t>
            </a:r>
          </a:p>
          <a:p>
            <a:pPr>
              <a:defRPr/>
            </a:pPr>
            <a:r>
              <a:rPr lang="en-US" b="1">
                <a:solidFill>
                  <a:srgbClr val="000000"/>
                </a:solidFill>
              </a:rPr>
              <a:t>and Distribution Model</a:t>
            </a:r>
          </a:p>
        </p:txBody>
      </p:sp>
      <p:sp>
        <p:nvSpPr>
          <p:cNvPr id="38923" name="Text Box 8"/>
          <p:cNvSpPr txBox="1">
            <a:spLocks noChangeArrowheads="1"/>
          </p:cNvSpPr>
          <p:nvPr/>
        </p:nvSpPr>
        <p:spPr bwMode="auto">
          <a:xfrm>
            <a:off x="4724400" y="3613150"/>
            <a:ext cx="1600200" cy="768350"/>
          </a:xfrm>
          <a:prstGeom prst="rect">
            <a:avLst/>
          </a:prstGeom>
          <a:noFill/>
          <a:ln w="1905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</a:rPr>
              <a:t>Vector Niche</a:t>
            </a:r>
          </a:p>
          <a:p>
            <a:pPr eaLnBrk="1" hangingPunct="1">
              <a:lnSpc>
                <a:spcPct val="80000"/>
              </a:lnSpc>
            </a:pPr>
            <a:r>
              <a:rPr lang="en-US" b="1">
                <a:solidFill>
                  <a:srgbClr val="000000"/>
                </a:solidFill>
              </a:rPr>
              <a:t>Model</a:t>
            </a:r>
          </a:p>
        </p:txBody>
      </p:sp>
      <p:sp>
        <p:nvSpPr>
          <p:cNvPr id="38924" name="Line 11"/>
          <p:cNvSpPr>
            <a:spLocks noChangeShapeType="1"/>
          </p:cNvSpPr>
          <p:nvPr/>
        </p:nvSpPr>
        <p:spPr bwMode="auto">
          <a:xfrm>
            <a:off x="4121150" y="2774950"/>
            <a:ext cx="533400" cy="68580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5" name="Line 12"/>
          <p:cNvSpPr>
            <a:spLocks noChangeShapeType="1"/>
          </p:cNvSpPr>
          <p:nvPr/>
        </p:nvSpPr>
        <p:spPr bwMode="auto">
          <a:xfrm flipV="1">
            <a:off x="6172200" y="4381500"/>
            <a:ext cx="1066800" cy="5651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6" name="Line 16"/>
          <p:cNvSpPr>
            <a:spLocks noChangeShapeType="1"/>
          </p:cNvSpPr>
          <p:nvPr/>
        </p:nvSpPr>
        <p:spPr bwMode="auto">
          <a:xfrm flipH="1" flipV="1">
            <a:off x="1295400" y="2781300"/>
            <a:ext cx="0" cy="7937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7" name="Line 17"/>
          <p:cNvSpPr>
            <a:spLocks noChangeShapeType="1"/>
          </p:cNvSpPr>
          <p:nvPr/>
        </p:nvSpPr>
        <p:spPr bwMode="auto">
          <a:xfrm flipV="1">
            <a:off x="6400800" y="3994150"/>
            <a:ext cx="7620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8" name="Line 18"/>
          <p:cNvSpPr>
            <a:spLocks noChangeShapeType="1"/>
          </p:cNvSpPr>
          <p:nvPr/>
        </p:nvSpPr>
        <p:spPr bwMode="auto">
          <a:xfrm>
            <a:off x="5562600" y="3009900"/>
            <a:ext cx="0" cy="6096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29" name="Line 20"/>
          <p:cNvSpPr>
            <a:spLocks noChangeShapeType="1"/>
          </p:cNvSpPr>
          <p:nvPr/>
        </p:nvSpPr>
        <p:spPr bwMode="auto">
          <a:xfrm flipH="1">
            <a:off x="8123238" y="4381500"/>
            <a:ext cx="46037" cy="68580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0" name="Line 21"/>
          <p:cNvSpPr>
            <a:spLocks noChangeShapeType="1"/>
          </p:cNvSpPr>
          <p:nvPr/>
        </p:nvSpPr>
        <p:spPr bwMode="auto">
          <a:xfrm flipV="1">
            <a:off x="3352800" y="4000500"/>
            <a:ext cx="12954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1" name="Text Box 24"/>
          <p:cNvSpPr txBox="1">
            <a:spLocks noChangeArrowheads="1"/>
          </p:cNvSpPr>
          <p:nvPr/>
        </p:nvSpPr>
        <p:spPr bwMode="auto">
          <a:xfrm>
            <a:off x="6858000" y="5143500"/>
            <a:ext cx="2133600" cy="508000"/>
          </a:xfrm>
          <a:prstGeom prst="rect">
            <a:avLst/>
          </a:prstGeom>
          <a:noFill/>
          <a:ln w="28575" algn="ctr">
            <a:solidFill>
              <a:srgbClr val="C0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Infection Rates</a:t>
            </a:r>
          </a:p>
        </p:txBody>
      </p:sp>
      <p:sp>
        <p:nvSpPr>
          <p:cNvPr id="38934" name="Text Box 34"/>
          <p:cNvSpPr txBox="1">
            <a:spLocks noChangeArrowheads="1"/>
          </p:cNvSpPr>
          <p:nvPr/>
        </p:nvSpPr>
        <p:spPr bwMode="auto">
          <a:xfrm>
            <a:off x="990600" y="3619500"/>
            <a:ext cx="2247900" cy="660400"/>
          </a:xfrm>
          <a:prstGeom prst="rect">
            <a:avLst/>
          </a:prstGeom>
          <a:noFill/>
          <a:ln w="19050" algn="ctr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Deforestation/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Disturbance Model</a:t>
            </a:r>
          </a:p>
        </p:txBody>
      </p:sp>
      <p:sp>
        <p:nvSpPr>
          <p:cNvPr id="38935" name="Line 37"/>
          <p:cNvSpPr>
            <a:spLocks noChangeShapeType="1"/>
          </p:cNvSpPr>
          <p:nvPr/>
        </p:nvSpPr>
        <p:spPr bwMode="auto">
          <a:xfrm flipV="1">
            <a:off x="2286000" y="2317750"/>
            <a:ext cx="457200" cy="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6" name="Text Box 38"/>
          <p:cNvSpPr txBox="1">
            <a:spLocks noChangeArrowheads="1"/>
          </p:cNvSpPr>
          <p:nvPr/>
        </p:nvSpPr>
        <p:spPr bwMode="auto">
          <a:xfrm>
            <a:off x="5032375" y="1911350"/>
            <a:ext cx="2286000" cy="1062038"/>
          </a:xfrm>
          <a:prstGeom prst="rect">
            <a:avLst/>
          </a:prstGeom>
          <a:noFill/>
          <a:ln w="19050" algn="ctr">
            <a:solidFill>
              <a:srgbClr val="00B05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137160" bIns="91440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</a:rPr>
              <a:t>Observational Data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(environment &amp;</a:t>
            </a:r>
          </a:p>
          <a:p>
            <a:pPr eaLnBrk="1" hangingPunct="1"/>
            <a:r>
              <a:rPr lang="en-US" b="1">
                <a:solidFill>
                  <a:srgbClr val="000000"/>
                </a:solidFill>
              </a:rPr>
              <a:t>vector distribution)</a:t>
            </a:r>
          </a:p>
        </p:txBody>
      </p:sp>
      <p:sp>
        <p:nvSpPr>
          <p:cNvPr id="38937" name="Line 40"/>
          <p:cNvSpPr>
            <a:spLocks noChangeShapeType="1"/>
          </p:cNvSpPr>
          <p:nvPr/>
        </p:nvSpPr>
        <p:spPr bwMode="auto">
          <a:xfrm>
            <a:off x="1289050" y="1338074"/>
            <a:ext cx="6350" cy="691644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8" name="Line 41"/>
          <p:cNvSpPr>
            <a:spLocks noChangeShapeType="1"/>
          </p:cNvSpPr>
          <p:nvPr/>
        </p:nvSpPr>
        <p:spPr bwMode="auto">
          <a:xfrm flipH="1" flipV="1">
            <a:off x="3048000" y="4381500"/>
            <a:ext cx="0" cy="488950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8939" name="Line 42"/>
          <p:cNvSpPr>
            <a:spLocks noChangeShapeType="1"/>
          </p:cNvSpPr>
          <p:nvPr/>
        </p:nvSpPr>
        <p:spPr bwMode="auto">
          <a:xfrm flipV="1">
            <a:off x="3222625" y="2770188"/>
            <a:ext cx="30480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Rettangolo con singolo angolo ritagliato 1"/>
          <p:cNvSpPr/>
          <p:nvPr/>
        </p:nvSpPr>
        <p:spPr>
          <a:xfrm>
            <a:off x="901700" y="3029169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5" name="Rettangolo con singolo angolo ritagliato 24"/>
          <p:cNvSpPr/>
          <p:nvPr/>
        </p:nvSpPr>
        <p:spPr>
          <a:xfrm>
            <a:off x="3994150" y="2933068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6" name="Rettangolo con singolo angolo ritagliato 25"/>
          <p:cNvSpPr/>
          <p:nvPr/>
        </p:nvSpPr>
        <p:spPr>
          <a:xfrm>
            <a:off x="6400800" y="4510410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27" name="Rettangolo con singolo angolo ritagliato 26"/>
          <p:cNvSpPr/>
          <p:nvPr/>
        </p:nvSpPr>
        <p:spPr>
          <a:xfrm>
            <a:off x="5283200" y="3113088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38933" name="Text Box 33"/>
          <p:cNvSpPr txBox="1">
            <a:spLocks noChangeArrowheads="1"/>
          </p:cNvSpPr>
          <p:nvPr/>
        </p:nvSpPr>
        <p:spPr bwMode="auto">
          <a:xfrm>
            <a:off x="228600" y="553244"/>
            <a:ext cx="3009900" cy="784830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Socioeconomic</a:t>
            </a:r>
          </a:p>
          <a:p>
            <a:pPr eaLnBrk="1" hangingPunct="1"/>
            <a:r>
              <a:rPr lang="en-US" b="1" dirty="0">
                <a:solidFill>
                  <a:srgbClr val="000000"/>
                </a:solidFill>
              </a:rPr>
              <a:t>Fossil Fuel </a:t>
            </a:r>
            <a:r>
              <a:rPr lang="en-US" b="1" dirty="0" smtClean="0">
                <a:solidFill>
                  <a:srgbClr val="000000"/>
                </a:solidFill>
              </a:rPr>
              <a:t>Use Model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8" name="Rettangolo con singolo angolo ritagliato 27"/>
          <p:cNvSpPr/>
          <p:nvPr/>
        </p:nvSpPr>
        <p:spPr>
          <a:xfrm>
            <a:off x="889000" y="1471501"/>
            <a:ext cx="787400" cy="360040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9" name="AutoShape 4" descr="data:image/jpeg;base64,/9j/4AAQSkZJRgABAQAAAQABAAD/2wCEAAkGBwwQDQ0NDQwNDg0MDQ0MDg0MDA8NDA0NFREWFhQRFBQYHCggGBolGxQUIjEhJSkrLjouFx8zODMsQygtNysBCgoKDQ0NFA8PFjccFCUwOC8rNzcxNzUvNDcwNzAvKzc3MTctKzc0OCs0KzAsNysrKysrLjAsLywrOC8sLCs3LP/AABEIAOEA4QMBIgACEQEDEQH/xAAbAAEAAgMBAQAAAAAAAAAAAAAAAQIEBQYDB//EADYQAQACAQIDBQYEBAcAAAAAAAABAhEDBAUhMQYSQVGREyIyYXGBM1Jy0VNiocEHFBVCY4Lw/8QAGQEBAQEBAQEAAAAAAAAAAAAAAAEEAgUD/8QAHxEBAAICAgIDAAAAAAAAAAAAAAECAxEEEjFBBVHw/9oADAMBAAIRAxEAPwD7iAAAAAAAAAAAAAAAAAAAAAAAAAAAAAAAAgAAQCTKAE5EGQSlXJkFhUBIAJFZkgFgRMgkREpAAAAAAAAAABEqrSqAZEAnJlAAlCQAaXtdxmdns7a1KxbVteulpxb4IvbPOflERM4+Tm94rWbT4h3jx2yXilfMt2Pjuz7acVrq1vO6nVjvZtp6mnp+ztHl7tYmPs+pbfiHtNLT1KxiNSlb4nnMZjo+GDlUzb6tXK4OTja7TExP02KltSrCnWtL0065aNsT39r5R6pi0qxCYBfvGVMkSD0p0WVp0WUAAAAAAAAAAQiVlZAwraYjxYVN/W99TTrExOlOJz4rTYGTOpCvtWPErQg9u/KO8rBkVfLgf8WeLdzQ2+1r3ZnW1J1rzMZmtdPGIjymZt6RPm7Lfb2unS1pn4YmXyDtBuL7m9r2t70XmaTaMxEdMY8sPhyImcc1jy1cSYrlrafX6HP13kzaKxExPn5PtnZPX9tw7aakViuNL2UxGcZ05mkzGfPu5+75X2Y7Ja+61e5XU09KkT795ze0R/LXxn6zD7VwzY6e30NLb6UT7PRpFK552nztPzmczP1ZOFhtS0zMahu+Q5VcuOtZ1236VjStlk1jC+EPReOZMoBCZREomSIUZNOiymn0XUAAAAAAAAAAEJQDS7nT9nvK3j4delqz+qObKlbiunnTi8fFo2rqx9I6x6ZUSRMPSFIWhFWeO41MQ9ZY27rmAcf2j4je0WpXPk5nS4RuNWYitZ5+PN2+rwrvX59M5bvh+xrSI5Qmtuu2mv7JcE/y2nm3x26uihEQmFczO0gAjCsrio84jL1rRMSZBavVd5T0+nN6VnMZUSAAAAAAAAAAhKJBWY8PPkwIpj3fy+76cmwlja8c/SQeS0ISipVtXKUgpXSh7VhCUEpQAlKuTKiwgAyZJhAi0SnRnrCkGcXj5gyQFAAAAAAAABEpRIIlja8+/SPzVvH3jE/uyZYHE7922hb/AJe7P0mswC+B6TCuEVCQBIACUAJSgBIgyCRACVdXwlZF+gj307ZiJXYu1v1hlKAAAAAAAABIArLU9ovwqz5XiW2lqe0X4P8A2gGXt9TvUrb81Yn7vTDWcD1u9pd3xpOPtPOP7tnEoqMCcoBAnKMgCEgAgEmUIyC2RXJkFsrKJiQeNLYsz6y1+r1ZW2vmPoqMgAAAAAAAAAFWp7Rfg/dtpartB+EDS8G3caep704peO7b5eU/+83UYcNWW84TxbuxGnq/DHKt/Gvyn5A3uFZXjExmJiYnpMc4RMIqgmYQAISAIABGTIJQZRkFiJVSCmv4Sba+JTq9Po8KW5qjbQl56Fsw9AAAAAAAAAVlq+O/htpLWcaj3AcfM816WU1eUyp3gbjh/Eb6fLMzTy8m/wBHfVtETPSfGOjjK3Ze03dqTy5xPWvhIOxiYmMxziVZhi8L3Nb1mKz0548Y+TMmEHlKMrzCuARlGUyrIJyhGAEmWHr8T21Pj16RMeEW79vSGu3Hajb1+CmpqT9qV9Z5/wBAb3KYcbue1etPLT06U+ub2/b+jW6/FN7q8va6s58KzNK+lcLofRZjMTCdHZ+NparsbXUjRmNSsxOc83RArSkR0WAAAAAAAAAFZYHE65pLPlj7uuayDiN5XFpYsy2fEdLEy1doUIsvXUeEq95BstrvL6dovScTHpPyl0m24/t7RHfmdO3jmJmuflMOLi6faA7v/U9r/Hp6qX4ptf49PtmXD+1Vm8z0Qdjq8e2telrXn+Wn74YO47UVj4NH6Te/9o/doNHZ62pPu1ludl2YtbE6k/ZdIwtx2j3VuVZrT9FIz6zlg3nd63WdW/6rTMO42vANvT/ZEz8+bY6W1069KxH2FfP9v2d3V+te7HzbPbdjrTj2l/R2UQkGg23ZbbV6x3vq2ehw3b0+HTr6MwBFaxHSIj6JAAAAAAAAAAAES8tSOT2UtAOb4podXPa9MS7LiGjmJc3vNDmDVTDzsyraUldtM+AMLMr007T0htdvwyZno3ex4LHKZgHO7bhl7zHKW+2HZ+OU2hvtvtKVjlDIiAY232WnSMRWGTEJAAAAAAAAAAAAAAAAAAAESkBj7jTzDS7rac55OhmHjqaESDm68PnyZu24ZHk29NvEPaIiAY2hs618GTEJ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-7159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70600" y="886568"/>
            <a:ext cx="2888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rgbClr val="000000"/>
                </a:solidFill>
              </a:rPr>
              <a:t>[Source: Gary Geller, </a:t>
            </a:r>
            <a:r>
              <a:rPr lang="it-IT" sz="1400" dirty="0" smtClean="0">
                <a:solidFill>
                  <a:srgbClr val="000000"/>
                </a:solidFill>
              </a:rPr>
              <a:t>GEO Sec]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9995" y="-84935"/>
            <a:ext cx="3277156" cy="124909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72" l="0" r="98492">
                        <a14:foregroundMark x1="17588" y1="32789" x2="44598" y2="54397"/>
                        <a14:foregroundMark x1="36181" y1="62814" x2="54146" y2="10804"/>
                        <a14:foregroundMark x1="58166" y1="48367" x2="52638" y2="39824"/>
                        <a14:foregroundMark x1="40578" y1="57412" x2="49121" y2="52387"/>
                        <a14:foregroundMark x1="41080" y1="46357" x2="28141" y2="38317"/>
                        <a14:foregroundMark x1="46608" y1="40327" x2="52638" y2="23869"/>
                        <a14:foregroundMark x1="56658" y1="51382" x2="45603" y2="48869"/>
                        <a14:foregroundMark x1="33166" y1="49372" x2="11683" y2="38317"/>
                        <a14:foregroundMark x1="15075" y1="34799" x2="32161" y2="29271"/>
                        <a14:foregroundMark x1="15578" y1="41834" x2="28643" y2="48869"/>
                        <a14:foregroundMark x1="55151" y1="36809" x2="60678" y2="24372"/>
                        <a14:foregroundMark x1="60678" y1="23869" x2="60678" y2="23869"/>
                        <a14:foregroundMark x1="41583" y1="37312" x2="48116" y2="15327"/>
                        <a14:foregroundMark x1="44095" y1="39322" x2="37186" y2="15327"/>
                        <a14:foregroundMark x1="43090" y1="40829" x2="23618" y2="23367"/>
                        <a14:foregroundMark x1="68216" y1="57789" x2="31156" y2="71357"/>
                        <a14:foregroundMark x1="31658" y1="80905" x2="52136" y2="65829"/>
                        <a14:foregroundMark x1="31658" y1="87312" x2="45603" y2="72864"/>
                        <a14:foregroundMark x1="78141" y1="87814" x2="87688" y2="68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9" y="3777829"/>
            <a:ext cx="735039" cy="735039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3" b="100000" l="126" r="100000">
                        <a14:foregroundMark x1="55151" y1="90075" x2="49623" y2="6030"/>
                        <a14:foregroundMark x1="57161" y1="14070" x2="66206" y2="68090"/>
                        <a14:foregroundMark x1="52136" y1="21106" x2="59171" y2="58040"/>
                        <a14:foregroundMark x1="51131" y1="16583" x2="45603" y2="59548"/>
                        <a14:foregroundMark x1="45603" y1="59548" x2="35176" y2="71106"/>
                        <a14:foregroundMark x1="41206" y1="63065" x2="42211" y2="82663"/>
                        <a14:foregroundMark x1="37186" y1="75126" x2="45101" y2="86558"/>
                        <a14:foregroundMark x1="45101" y1="86558" x2="66206" y2="78141"/>
                        <a14:foregroundMark x1="55151" y1="88568" x2="71608" y2="65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78" y="739810"/>
            <a:ext cx="735039" cy="735039"/>
          </a:xfrm>
          <a:prstGeom prst="rect">
            <a:avLst/>
          </a:prstGeom>
        </p:spPr>
      </p:pic>
      <p:pic>
        <p:nvPicPr>
          <p:cNvPr id="46" name="Immagine 4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131" r="96357">
                        <a14:foregroundMark x1="25628" y1="74121" x2="57663" y2="48492"/>
                        <a14:foregroundMark x1="27638" y1="66080" x2="54648" y2="50503"/>
                        <a14:foregroundMark x1="55151" y1="59045" x2="56658" y2="43090"/>
                        <a14:foregroundMark x1="25126" y1="48492" x2="49121" y2="31030"/>
                        <a14:foregroundMark x1="28141" y1="54020" x2="23618" y2="42085"/>
                        <a14:foregroundMark x1="26131" y1="45101" x2="47111" y2="23995"/>
                        <a14:foregroundMark x1="49623" y1="34548" x2="58668" y2="18593"/>
                        <a14:foregroundMark x1="50628" y1="27010" x2="61181" y2="28015"/>
                        <a14:foregroundMark x1="48618" y1="73618" x2="58668" y2="78015"/>
                        <a14:foregroundMark x1="45603" y1="78518" x2="55151" y2="78015"/>
                        <a14:foregroundMark x1="67588" y1="18593" x2="73618" y2="13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2593978"/>
            <a:ext cx="735039" cy="735039"/>
          </a:xfrm>
          <a:prstGeom prst="rect">
            <a:avLst/>
          </a:prstGeom>
        </p:spPr>
      </p:pic>
      <p:grpSp>
        <p:nvGrpSpPr>
          <p:cNvPr id="55" name="Gruppo 54"/>
          <p:cNvGrpSpPr/>
          <p:nvPr/>
        </p:nvGrpSpPr>
        <p:grpSpPr>
          <a:xfrm>
            <a:off x="1976792" y="-20865"/>
            <a:ext cx="1681871" cy="1046364"/>
            <a:chOff x="-2151821" y="2503435"/>
            <a:chExt cx="1681871" cy="1046364"/>
          </a:xfrm>
        </p:grpSpPr>
        <p:pic>
          <p:nvPicPr>
            <p:cNvPr id="56" name="Immagine 55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995165" y="2503435"/>
              <a:ext cx="1341115" cy="1046364"/>
            </a:xfrm>
            <a:prstGeom prst="rect">
              <a:avLst/>
            </a:prstGeom>
          </p:spPr>
        </p:pic>
        <p:sp>
          <p:nvSpPr>
            <p:cNvPr id="57" name="CasellaDiTesto 56"/>
            <p:cNvSpPr txBox="1"/>
            <p:nvPr/>
          </p:nvSpPr>
          <p:spPr>
            <a:xfrm>
              <a:off x="-2151821" y="2972356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 w="3175"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Social Science</a:t>
              </a:r>
              <a:endParaRPr lang="en-US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5229664" y="5366496"/>
            <a:ext cx="1681871" cy="1046364"/>
            <a:chOff x="-2151821" y="2503435"/>
            <a:chExt cx="1681871" cy="1046364"/>
          </a:xfrm>
        </p:grpSpPr>
        <p:pic>
          <p:nvPicPr>
            <p:cNvPr id="59" name="Immagine 58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995165" y="2503435"/>
              <a:ext cx="1341115" cy="1046364"/>
            </a:xfrm>
            <a:prstGeom prst="rect">
              <a:avLst/>
            </a:prstGeom>
          </p:spPr>
        </p:pic>
        <p:sp>
          <p:nvSpPr>
            <p:cNvPr id="60" name="CasellaDiTesto 59"/>
            <p:cNvSpPr txBox="1"/>
            <p:nvPr/>
          </p:nvSpPr>
          <p:spPr>
            <a:xfrm>
              <a:off x="-2151821" y="2972356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n w="3175">
                    <a:solidFill>
                      <a:sysClr val="windowText" lastClr="000000"/>
                    </a:solidFill>
                  </a:ln>
                  <a:solidFill>
                    <a:srgbClr val="FFFFFF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Social Science</a:t>
              </a:r>
              <a:endParaRPr lang="en-US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78268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16" grpId="0" animBg="1"/>
      <p:bldP spid="24581" grpId="0" animBg="1"/>
      <p:bldP spid="2458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  <p:bldP spid="38929" grpId="0" animBg="1"/>
      <p:bldP spid="38930" grpId="0" animBg="1"/>
      <p:bldP spid="38931" grpId="0" animBg="1"/>
      <p:bldP spid="38934" grpId="0" animBg="1"/>
      <p:bldP spid="38935" grpId="0" animBg="1"/>
      <p:bldP spid="38936" grpId="0" animBg="1"/>
      <p:bldP spid="38937" grpId="0" animBg="1"/>
      <p:bldP spid="38938" grpId="0" animBg="1"/>
      <p:bldP spid="38939" grpId="0" animBg="1"/>
      <p:bldP spid="2" grpId="0" animBg="1"/>
      <p:bldP spid="25" grpId="0" animBg="1"/>
      <p:bldP spid="26" grpId="0" animBg="1"/>
      <p:bldP spid="27" grpId="0" animBg="1"/>
      <p:bldP spid="38933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 bwMode="auto">
          <a:xfrm>
            <a:off x="4499992" y="0"/>
            <a:ext cx="464400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792128"/>
            <a:ext cx="4130040" cy="54864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Resources…</a:t>
            </a:r>
          </a:p>
        </p:txBody>
      </p:sp>
      <p:sp>
        <p:nvSpPr>
          <p:cNvPr id="33" name="Rettangolo con singolo angolo ritagliato 32"/>
          <p:cNvSpPr/>
          <p:nvPr/>
        </p:nvSpPr>
        <p:spPr>
          <a:xfrm>
            <a:off x="467544" y="1628800"/>
            <a:ext cx="1378744" cy="702233"/>
          </a:xfrm>
          <a:prstGeom prst="snip1Rect">
            <a:avLst/>
          </a:prstGeom>
          <a:solidFill>
            <a:srgbClr val="66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69" name="Triangolo isoscele 20"/>
          <p:cNvSpPr>
            <a:spLocks noChangeArrowheads="1"/>
          </p:cNvSpPr>
          <p:nvPr/>
        </p:nvSpPr>
        <p:spPr bwMode="auto">
          <a:xfrm>
            <a:off x="7232650" y="1492885"/>
            <a:ext cx="1909542" cy="4272888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kumimoji="0" lang="en-US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76" name="Immagin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5298551" y="1030363"/>
            <a:ext cx="1622902" cy="77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93" y="2035675"/>
            <a:ext cx="7718228" cy="439159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190" y="-85130"/>
            <a:ext cx="3010596" cy="114749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466496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 bwMode="auto">
          <a:xfrm rot="10431382">
            <a:off x="1371444" y="1577632"/>
            <a:ext cx="4085394" cy="999571"/>
          </a:xfrm>
          <a:prstGeom prst="triangle">
            <a:avLst>
              <a:gd name="adj" fmla="val 342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4499992" y="0"/>
            <a:ext cx="464400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10" name="Rettangolo 9"/>
          <p:cNvSpPr/>
          <p:nvPr/>
        </p:nvSpPr>
        <p:spPr bwMode="auto">
          <a:xfrm>
            <a:off x="5075309" y="792128"/>
            <a:ext cx="2251762" cy="17117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3" name="Rettangolo con singolo angolo ritagliato 32"/>
          <p:cNvSpPr/>
          <p:nvPr/>
        </p:nvSpPr>
        <p:spPr>
          <a:xfrm>
            <a:off x="467544" y="1628800"/>
            <a:ext cx="1378744" cy="702233"/>
          </a:xfrm>
          <a:prstGeom prst="snip1Rect">
            <a:avLst/>
          </a:prstGeom>
          <a:solidFill>
            <a:srgbClr val="66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Data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48123" y="2712674"/>
            <a:ext cx="2390700" cy="723275"/>
          </a:xfrm>
          <a:prstGeom prst="rect">
            <a:avLst/>
          </a:prstGeom>
          <a:noFill/>
          <a:ln w="19050" algn="ctr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00"/>
                </a:solidFill>
              </a:rPr>
              <a:t>Model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52" name="Immagin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190" y="-85130"/>
            <a:ext cx="3010596" cy="114749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819" y="2966720"/>
            <a:ext cx="5320949" cy="34077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3" name="Immagine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309" y="1222689"/>
            <a:ext cx="2251762" cy="1281230"/>
          </a:xfrm>
          <a:prstGeom prst="rect">
            <a:avLst/>
          </a:prstGeom>
          <a:noFill/>
        </p:spPr>
      </p:pic>
      <p:pic>
        <p:nvPicPr>
          <p:cNvPr id="54" name="Immagin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6365351" y="937904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88" y="1008522"/>
            <a:ext cx="720933" cy="795047"/>
          </a:xfrm>
          <a:prstGeom prst="rect">
            <a:avLst/>
          </a:prstGeom>
        </p:spPr>
      </p:pic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179512" y="792128"/>
            <a:ext cx="413004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FAA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4000" kern="0" smtClean="0"/>
              <a:t>Resources…</a:t>
            </a:r>
            <a:endParaRPr lang="en-US" sz="4000" kern="0" dirty="0" smtClean="0"/>
          </a:p>
        </p:txBody>
      </p:sp>
    </p:spTree>
    <p:extLst>
      <p:ext uri="{BB962C8B-B14F-4D97-AF65-F5344CB8AC3E}">
        <p14:creationId xmlns:p14="http://schemas.microsoft.com/office/powerpoint/2010/main" val="106175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267738" y="424266"/>
            <a:ext cx="8564879" cy="970450"/>
          </a:xfrm>
        </p:spPr>
        <p:txBody>
          <a:bodyPr/>
          <a:lstStyle/>
          <a:p>
            <a:r>
              <a:rPr lang="en-US" dirty="0" smtClean="0"/>
              <a:t>Global Earth Observation Systems of Systems (GEOSS)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2" y="1739044"/>
            <a:ext cx="6128504" cy="4235878"/>
          </a:xfrm>
          <a:prstGeom prst="rect">
            <a:avLst/>
          </a:prstGeom>
        </p:spPr>
      </p:pic>
      <p:sp>
        <p:nvSpPr>
          <p:cNvPr id="57" name="CasellaDiTesto 56"/>
          <p:cNvSpPr txBox="1"/>
          <p:nvPr/>
        </p:nvSpPr>
        <p:spPr>
          <a:xfrm>
            <a:off x="6973728" y="1597659"/>
            <a:ext cx="21111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Science &amp; Society </a:t>
            </a:r>
            <a:endParaRPr lang="en-US" sz="3200" b="1" dirty="0">
              <a:ln w="11430"/>
              <a:solidFill>
                <a:srgbClr val="E64823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8" name="CasellaDiTesto 57"/>
          <p:cNvSpPr txBox="1"/>
          <p:nvPr/>
        </p:nvSpPr>
        <p:spPr>
          <a:xfrm>
            <a:off x="6271514" y="4499406"/>
            <a:ext cx="2872486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Data &amp; Information </a:t>
            </a:r>
            <a:r>
              <a:rPr lang="it-IT" sz="3200" b="1" dirty="0" smtClean="0">
                <a:ln w="11430"/>
                <a:solidFill>
                  <a:srgbClr val="E64823">
                    <a:lumMod val="75000"/>
                  </a:srgb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Providers</a:t>
            </a:r>
            <a:endParaRPr lang="en-US" sz="3200" b="1" dirty="0">
              <a:ln w="11430"/>
              <a:solidFill>
                <a:srgbClr val="E64823">
                  <a:lumMod val="75000"/>
                </a:srgb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9" name="CasellaDiTesto 58"/>
          <p:cNvSpPr txBox="1"/>
          <p:nvPr/>
        </p:nvSpPr>
        <p:spPr>
          <a:xfrm>
            <a:off x="6373114" y="3377948"/>
            <a:ext cx="2561103" cy="70788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it-IT" sz="2000" b="1" dirty="0" smtClean="0">
                <a:ln/>
                <a:solidFill>
                  <a:schemeClr val="accent3"/>
                </a:solidFill>
              </a:rPr>
              <a:t>GEOSS Common </a:t>
            </a:r>
            <a:r>
              <a:rPr lang="it-IT" sz="2000" b="1" dirty="0" err="1" smtClean="0">
                <a:ln/>
                <a:solidFill>
                  <a:schemeClr val="accent3"/>
                </a:solidFill>
              </a:rPr>
              <a:t>Infrastructure</a:t>
            </a:r>
            <a:r>
              <a:rPr lang="it-IT" sz="2000" b="1" dirty="0" smtClean="0">
                <a:ln/>
                <a:solidFill>
                  <a:schemeClr val="accent3"/>
                </a:solidFill>
              </a:rPr>
              <a:t> (GCI)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5760720" y="3606800"/>
            <a:ext cx="510794" cy="2501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e 1"/>
          <p:cNvSpPr/>
          <p:nvPr/>
        </p:nvSpPr>
        <p:spPr>
          <a:xfrm>
            <a:off x="1950720" y="3127371"/>
            <a:ext cx="3810000" cy="1148080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ffectLst>
            <a:glow rad="101600">
              <a:srgbClr val="FF00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9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7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riangolo isoscele 58"/>
          <p:cNvSpPr/>
          <p:nvPr/>
        </p:nvSpPr>
        <p:spPr bwMode="auto">
          <a:xfrm rot="10431382">
            <a:off x="2059121" y="3029809"/>
            <a:ext cx="4085394" cy="999571"/>
          </a:xfrm>
          <a:prstGeom prst="triangle">
            <a:avLst>
              <a:gd name="adj" fmla="val 259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4499992" y="0"/>
            <a:ext cx="464400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0" y="5367156"/>
            <a:ext cx="9144000" cy="1518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V="1">
            <a:off x="751932" y="4447315"/>
            <a:ext cx="1584867" cy="37163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19942" y="3752433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Link (Interface)</a:t>
            </a:r>
          </a:p>
        </p:txBody>
      </p:sp>
      <p:sp>
        <p:nvSpPr>
          <p:cNvPr id="44" name="CasellaDiTesto 43"/>
          <p:cNvSpPr txBox="1"/>
          <p:nvPr/>
        </p:nvSpPr>
        <p:spPr>
          <a:xfrm>
            <a:off x="1935485" y="4898843"/>
            <a:ext cx="3100604" cy="1569660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Knowledge Bases (ontologies)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50" y="4946060"/>
            <a:ext cx="1146423" cy="1141328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51" name="Triangolo isoscele 50"/>
          <p:cNvSpPr/>
          <p:nvPr/>
        </p:nvSpPr>
        <p:spPr bwMode="auto">
          <a:xfrm rot="10431382">
            <a:off x="1371444" y="1577632"/>
            <a:ext cx="4085394" cy="999571"/>
          </a:xfrm>
          <a:prstGeom prst="triangle">
            <a:avLst>
              <a:gd name="adj" fmla="val 342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2" name="Rettangolo 51"/>
          <p:cNvSpPr/>
          <p:nvPr/>
        </p:nvSpPr>
        <p:spPr bwMode="auto">
          <a:xfrm>
            <a:off x="5075309" y="792128"/>
            <a:ext cx="2251762" cy="17117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53" name="Rettangolo con singolo angolo ritagliato 52"/>
          <p:cNvSpPr/>
          <p:nvPr/>
        </p:nvSpPr>
        <p:spPr>
          <a:xfrm>
            <a:off x="467544" y="1628800"/>
            <a:ext cx="1378744" cy="702233"/>
          </a:xfrm>
          <a:prstGeom prst="snip1Rect">
            <a:avLst/>
          </a:prstGeom>
          <a:solidFill>
            <a:srgbClr val="66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Data</a:t>
            </a:r>
          </a:p>
        </p:txBody>
      </p:sp>
      <p:pic>
        <p:nvPicPr>
          <p:cNvPr id="55" name="Immagin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190" y="-85130"/>
            <a:ext cx="3010596" cy="114749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309" y="1222689"/>
            <a:ext cx="2251762" cy="1281230"/>
          </a:xfrm>
          <a:prstGeom prst="rect">
            <a:avLst/>
          </a:prstGeom>
          <a:noFill/>
        </p:spPr>
      </p:pic>
      <p:pic>
        <p:nvPicPr>
          <p:cNvPr id="57" name="Immagin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6365351" y="937904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804" y="2836086"/>
            <a:ext cx="2095021" cy="134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333" y1="83111" x2="88000" y2="71111"/>
                        <a14:foregroundMark x1="88000" y1="71111" x2="84000" y2="85778"/>
                        <a14:foregroundMark x1="84000" y1="88000" x2="18222" y2="96000"/>
                        <a14:foregroundMark x1="18222" y1="96000" x2="17333" y2="88444"/>
                        <a14:foregroundMark x1="16889" y1="88444" x2="23111" y2="81778"/>
                        <a14:foregroundMark x1="56444" y1="14667" x2="75556" y2="12889"/>
                        <a14:foregroundMark x1="75556" y1="12889" x2="76444" y2="28000"/>
                        <a14:foregroundMark x1="76444" y1="28000" x2="59111" y2="30667"/>
                        <a14:foregroundMark x1="59111" y1="30667" x2="57333" y2="1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20" y="4789318"/>
            <a:ext cx="882700" cy="1032858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61" name="CasellaDiTesto 60"/>
          <p:cNvSpPr txBox="1"/>
          <p:nvPr/>
        </p:nvSpPr>
        <p:spPr>
          <a:xfrm>
            <a:off x="4389121" y="5822177"/>
            <a:ext cx="2598656" cy="107721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Semantic services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2" name="Immagine 64" descr="puzzle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80719" y="4529125"/>
            <a:ext cx="1560660" cy="156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  <p:sp>
        <p:nvSpPr>
          <p:cNvPr id="63" name="CasellaDiTesto 62"/>
          <p:cNvSpPr txBox="1"/>
          <p:nvPr/>
        </p:nvSpPr>
        <p:spPr>
          <a:xfrm>
            <a:off x="6272258" y="6087388"/>
            <a:ext cx="2648222" cy="584775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Brokers</a:t>
            </a:r>
            <a:endParaRPr lang="en-US" sz="3200" dirty="0">
              <a:solidFill>
                <a:srgbClr val="000000"/>
              </a:solidFill>
            </a:endParaRPr>
          </a:p>
        </p:txBody>
      </p:sp>
      <p:pic>
        <p:nvPicPr>
          <p:cNvPr id="64" name="Immagin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88" y="1008522"/>
            <a:ext cx="720933" cy="7950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95297" y="2917313"/>
            <a:ext cx="1171183" cy="1033974"/>
          </a:xfrm>
          <a:prstGeom prst="rect">
            <a:avLst/>
          </a:prstGeom>
        </p:spPr>
      </p:pic>
      <p:sp>
        <p:nvSpPr>
          <p:cNvPr id="66" name="Text Box 33"/>
          <p:cNvSpPr txBox="1">
            <a:spLocks noChangeArrowheads="1"/>
          </p:cNvSpPr>
          <p:nvPr/>
        </p:nvSpPr>
        <p:spPr bwMode="auto">
          <a:xfrm>
            <a:off x="448123" y="2712674"/>
            <a:ext cx="2390700" cy="72327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00"/>
                </a:solidFill>
              </a:rPr>
              <a:t>Model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67" name="Immagine 4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7823011" y="3451505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792128"/>
            <a:ext cx="4130040" cy="54864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Resources…</a:t>
            </a:r>
          </a:p>
        </p:txBody>
      </p:sp>
      <p:grpSp>
        <p:nvGrpSpPr>
          <p:cNvPr id="25" name="Gruppo 24"/>
          <p:cNvGrpSpPr/>
          <p:nvPr/>
        </p:nvGrpSpPr>
        <p:grpSpPr>
          <a:xfrm>
            <a:off x="7667559" y="3904983"/>
            <a:ext cx="586933" cy="533252"/>
            <a:chOff x="772468" y="1268760"/>
            <a:chExt cx="1435100" cy="1416050"/>
          </a:xfrm>
          <a:scene3d>
            <a:camera prst="isometricOffAxis2Left"/>
            <a:lightRig rig="threePt" dir="t"/>
          </a:scene3d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8" y="1268760"/>
              <a:ext cx="1435100" cy="1416050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267" y="2098892"/>
              <a:ext cx="520461" cy="409374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340768"/>
              <a:ext cx="366157" cy="320388"/>
            </a:xfrm>
            <a:prstGeom prst="rect">
              <a:avLst/>
            </a:prstGeom>
          </p:spPr>
        </p:pic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0" r="100000">
                          <a14:foregroundMark x1="31111" y1="28889" x2="32444" y2="68444"/>
                          <a14:foregroundMark x1="32889" y1="28000" x2="48444" y2="64444"/>
                          <a14:foregroundMark x1="64889" y1="28444" x2="54222" y2="57778"/>
                          <a14:foregroundMark x1="68000" y1="28889" x2="68444" y2="67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4" y="1789608"/>
              <a:ext cx="374354" cy="374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2257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" grpId="0"/>
      <p:bldP spid="44" grpId="0"/>
      <p:bldP spid="61" grpId="0"/>
      <p:bldP spid="6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7667559" y="3904983"/>
            <a:ext cx="586933" cy="533252"/>
            <a:chOff x="772468" y="1268760"/>
            <a:chExt cx="1435100" cy="1416050"/>
          </a:xfrm>
          <a:scene3d>
            <a:camera prst="isometricOffAxis2Left"/>
            <a:lightRig rig="threePt" dir="t"/>
          </a:scene3d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8" y="1268760"/>
              <a:ext cx="1435100" cy="1416050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267" y="2098892"/>
              <a:ext cx="520461" cy="409374"/>
            </a:xfrm>
            <a:prstGeom prst="rect">
              <a:avLst/>
            </a:prstGeom>
          </p:spPr>
        </p:pic>
        <p:pic>
          <p:nvPicPr>
            <p:cNvPr id="33" name="Immagine 3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340768"/>
              <a:ext cx="366157" cy="320388"/>
            </a:xfrm>
            <a:prstGeom prst="rect">
              <a:avLst/>
            </a:prstGeom>
          </p:spPr>
        </p:pic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31111" y1="28889" x2="32444" y2="68444"/>
                          <a14:foregroundMark x1="32889" y1="28000" x2="48444" y2="64444"/>
                          <a14:foregroundMark x1="64889" y1="28444" x2="54222" y2="57778"/>
                          <a14:foregroundMark x1="68000" y1="28889" x2="68444" y2="67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4" y="1789608"/>
              <a:ext cx="374354" cy="374354"/>
            </a:xfrm>
            <a:prstGeom prst="rect">
              <a:avLst/>
            </a:prstGeom>
          </p:spPr>
        </p:pic>
      </p:grpSp>
      <p:sp>
        <p:nvSpPr>
          <p:cNvPr id="15" name="Triangolo isoscele 14"/>
          <p:cNvSpPr/>
          <p:nvPr/>
        </p:nvSpPr>
        <p:spPr bwMode="auto">
          <a:xfrm rot="16586361">
            <a:off x="2742442" y="4243774"/>
            <a:ext cx="1108361" cy="2025858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4499992" y="0"/>
            <a:ext cx="464400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3" name="Triangolo isoscele 22"/>
          <p:cNvSpPr/>
          <p:nvPr/>
        </p:nvSpPr>
        <p:spPr bwMode="auto">
          <a:xfrm rot="10431382">
            <a:off x="2059121" y="3029809"/>
            <a:ext cx="4085394" cy="999571"/>
          </a:xfrm>
          <a:prstGeom prst="triangle">
            <a:avLst>
              <a:gd name="adj" fmla="val 2590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4499992" y="0"/>
            <a:ext cx="4644008" cy="134076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1" name="Triangolo isoscele 30"/>
          <p:cNvSpPr/>
          <p:nvPr/>
        </p:nvSpPr>
        <p:spPr bwMode="auto">
          <a:xfrm rot="10431382">
            <a:off x="1371444" y="1577632"/>
            <a:ext cx="4085394" cy="999571"/>
          </a:xfrm>
          <a:prstGeom prst="triangle">
            <a:avLst>
              <a:gd name="adj" fmla="val 342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6" name="Rettangolo 35"/>
          <p:cNvSpPr/>
          <p:nvPr/>
        </p:nvSpPr>
        <p:spPr bwMode="auto">
          <a:xfrm>
            <a:off x="5075309" y="792128"/>
            <a:ext cx="2251762" cy="171179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u="sng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37" name="Rettangolo con singolo angolo ritagliato 36"/>
          <p:cNvSpPr/>
          <p:nvPr/>
        </p:nvSpPr>
        <p:spPr>
          <a:xfrm>
            <a:off x="467544" y="1628800"/>
            <a:ext cx="1378744" cy="702233"/>
          </a:xfrm>
          <a:prstGeom prst="snip1Rect">
            <a:avLst/>
          </a:prstGeom>
          <a:solidFill>
            <a:srgbClr val="6699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</a:rPr>
              <a:t>Data</a:t>
            </a:r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1190" y="-85130"/>
            <a:ext cx="3010596" cy="1147498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5309" y="1222689"/>
            <a:ext cx="2251762" cy="1281230"/>
          </a:xfrm>
          <a:prstGeom prst="rect">
            <a:avLst/>
          </a:prstGeom>
          <a:noFill/>
        </p:spPr>
      </p:pic>
      <p:pic>
        <p:nvPicPr>
          <p:cNvPr id="48" name="Immagin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6365351" y="937904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43804" y="2836086"/>
            <a:ext cx="2095021" cy="1341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" name="Immagine 6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88" y="1008522"/>
            <a:ext cx="720933" cy="795047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95297" y="2917313"/>
            <a:ext cx="1171183" cy="1033974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91029" y="4860295"/>
            <a:ext cx="1171183" cy="1033974"/>
          </a:xfrm>
          <a:prstGeom prst="rect">
            <a:avLst/>
          </a:prstGeom>
        </p:spPr>
      </p:pic>
      <p:sp>
        <p:nvSpPr>
          <p:cNvPr id="64" name="Text Box 33"/>
          <p:cNvSpPr txBox="1">
            <a:spLocks noChangeArrowheads="1"/>
          </p:cNvSpPr>
          <p:nvPr/>
        </p:nvSpPr>
        <p:spPr bwMode="auto">
          <a:xfrm>
            <a:off x="448123" y="2712674"/>
            <a:ext cx="2390700" cy="723275"/>
          </a:xfrm>
          <a:prstGeom prst="rect">
            <a:avLst/>
          </a:prstGeom>
          <a:solidFill>
            <a:schemeClr val="bg1"/>
          </a:solidFill>
          <a:ln w="19050" algn="ctr">
            <a:solidFill>
              <a:srgbClr val="0070C0"/>
            </a:solidFill>
            <a:miter lim="800000"/>
            <a:headEnd/>
            <a:tailEnd/>
          </a:ln>
          <a:extLst/>
        </p:spPr>
        <p:txBody>
          <a:bodyPr wrap="square" tIns="137160" bIns="9144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b="1" dirty="0" smtClean="0">
                <a:solidFill>
                  <a:srgbClr val="000000"/>
                </a:solidFill>
              </a:rPr>
              <a:t>Model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 flipV="1">
            <a:off x="751932" y="4447315"/>
            <a:ext cx="1584867" cy="37163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 tIns="137160" bIns="91440" anchor="ctr" anchorCtr="1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6" name="CasellaDiTesto 65"/>
          <p:cNvSpPr txBox="1"/>
          <p:nvPr/>
        </p:nvSpPr>
        <p:spPr>
          <a:xfrm>
            <a:off x="419942" y="3752433"/>
            <a:ext cx="2916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Link (Interface)</a:t>
            </a:r>
          </a:p>
        </p:txBody>
      </p:sp>
      <p:pic>
        <p:nvPicPr>
          <p:cNvPr id="67" name="Immagine 4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7823011" y="3451505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Immagine 4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8150616" y="5396000"/>
            <a:ext cx="553609" cy="2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3"/>
          <p:cNvSpPr>
            <a:spLocks noGrp="1" noChangeArrowheads="1"/>
          </p:cNvSpPr>
          <p:nvPr>
            <p:ph type="title"/>
          </p:nvPr>
        </p:nvSpPr>
        <p:spPr>
          <a:xfrm>
            <a:off x="179512" y="792128"/>
            <a:ext cx="4130040" cy="54864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Resources…</a:t>
            </a:r>
          </a:p>
        </p:txBody>
      </p:sp>
      <p:pic>
        <p:nvPicPr>
          <p:cNvPr id="69" name="Immagine 48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7420834" y="2163019"/>
            <a:ext cx="1183790" cy="563794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16"/>
          <a:srcRect r="8407"/>
          <a:stretch/>
        </p:blipFill>
        <p:spPr>
          <a:xfrm>
            <a:off x="3498142" y="4572032"/>
            <a:ext cx="3922692" cy="1416797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8" name="Gruppo 57"/>
          <p:cNvGrpSpPr/>
          <p:nvPr/>
        </p:nvGrpSpPr>
        <p:grpSpPr>
          <a:xfrm>
            <a:off x="2247472" y="887418"/>
            <a:ext cx="6863716" cy="4959168"/>
            <a:chOff x="2853747" y="3088838"/>
            <a:chExt cx="5184576" cy="3148143"/>
          </a:xfrm>
          <a:scene3d>
            <a:camera prst="perspectiveContrastingLeftFacing"/>
            <a:lightRig rig="threePt" dir="t"/>
          </a:scene3d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4572" y="3202220"/>
              <a:ext cx="5103812" cy="30148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Rettangolo arrotondato 59"/>
            <p:cNvSpPr/>
            <p:nvPr/>
          </p:nvSpPr>
          <p:spPr>
            <a:xfrm>
              <a:off x="2853747" y="3088838"/>
              <a:ext cx="5184576" cy="3148143"/>
            </a:xfrm>
            <a:prstGeom prst="roundRect">
              <a:avLst>
                <a:gd name="adj" fmla="val 6581"/>
              </a:avLst>
            </a:prstGeom>
            <a:solidFill>
              <a:schemeClr val="accent4">
                <a:lumMod val="75000"/>
                <a:alpha val="5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prstClr val="white"/>
                  </a:solidFill>
                </a:rPr>
                <a:t>Business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28961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5536" y="1080160"/>
            <a:ext cx="7520940" cy="548640"/>
          </a:xfrm>
        </p:spPr>
        <p:txBody>
          <a:bodyPr/>
          <a:lstStyle/>
          <a:p>
            <a:r>
              <a:rPr lang="en-US" sz="5400" dirty="0" smtClean="0"/>
              <a:t>GEO Model Web</a:t>
            </a:r>
            <a:endParaRPr lang="en-US" sz="5400" dirty="0"/>
          </a:p>
        </p:txBody>
      </p:sp>
      <p:sp>
        <p:nvSpPr>
          <p:cNvPr id="14" name="Segnaposto contenuto 4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8083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i="1" dirty="0" smtClean="0"/>
              <a:t>A </a:t>
            </a:r>
            <a:r>
              <a:rPr lang="en-US" sz="3200" i="1" dirty="0"/>
              <a:t>dynamic </a:t>
            </a:r>
            <a:r>
              <a:rPr lang="en-US" sz="3200" i="1" dirty="0">
                <a:solidFill>
                  <a:srgbClr val="FF0000"/>
                </a:solidFill>
              </a:rPr>
              <a:t>web of models</a:t>
            </a:r>
            <a:r>
              <a:rPr lang="en-US" sz="3200" i="1" dirty="0"/>
              <a:t>, integrated with databases and websites, to form a </a:t>
            </a:r>
            <a:r>
              <a:rPr lang="en-US" sz="3200" dirty="0">
                <a:solidFill>
                  <a:srgbClr val="FF0000"/>
                </a:solidFill>
              </a:rPr>
              <a:t>consultative infrastructure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/>
              <a:t>where researchers, managers, policy makers, and the general </a:t>
            </a:r>
            <a:r>
              <a:rPr lang="en-US" sz="3200" i="1" dirty="0" smtClean="0"/>
              <a:t>public can </a:t>
            </a:r>
            <a:r>
              <a:rPr lang="en-US" sz="3200" i="1" dirty="0"/>
              <a:t>go to gain </a:t>
            </a:r>
            <a:r>
              <a:rPr lang="en-US" sz="3200" i="1" dirty="0" smtClean="0"/>
              <a:t>insight into </a:t>
            </a:r>
            <a:r>
              <a:rPr lang="en-US" sz="3200" i="1" dirty="0">
                <a:solidFill>
                  <a:srgbClr val="FF0000"/>
                </a:solidFill>
              </a:rPr>
              <a:t>“what if” </a:t>
            </a:r>
            <a:r>
              <a:rPr lang="en-US" sz="3200" i="1" dirty="0"/>
              <a:t>questions</a:t>
            </a: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9395" y="5147319"/>
            <a:ext cx="695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[</a:t>
            </a:r>
            <a:r>
              <a:rPr lang="it-IT" dirty="0" err="1">
                <a:solidFill>
                  <a:srgbClr val="000000"/>
                </a:solidFill>
              </a:rPr>
              <a:t>Coordinators</a:t>
            </a:r>
            <a:r>
              <a:rPr lang="it-IT" dirty="0">
                <a:solidFill>
                  <a:srgbClr val="000000"/>
                </a:solidFill>
              </a:rPr>
              <a:t>: </a:t>
            </a:r>
            <a:r>
              <a:rPr lang="it-IT" dirty="0" smtClean="0">
                <a:solidFill>
                  <a:srgbClr val="000000"/>
                </a:solidFill>
              </a:rPr>
              <a:t>Stefano </a:t>
            </a:r>
            <a:r>
              <a:rPr lang="it-IT" dirty="0">
                <a:solidFill>
                  <a:srgbClr val="000000"/>
                </a:solidFill>
              </a:rPr>
              <a:t>Nativi (CNR</a:t>
            </a:r>
            <a:r>
              <a:rPr lang="it-IT" dirty="0" smtClean="0">
                <a:solidFill>
                  <a:srgbClr val="000000"/>
                </a:solidFill>
              </a:rPr>
              <a:t>) and </a:t>
            </a:r>
            <a:r>
              <a:rPr lang="it-IT" dirty="0">
                <a:solidFill>
                  <a:srgbClr val="000000"/>
                </a:solidFill>
              </a:rPr>
              <a:t>Gary Geller </a:t>
            </a:r>
            <a:r>
              <a:rPr lang="it-IT" dirty="0" smtClean="0">
                <a:solidFill>
                  <a:srgbClr val="000000"/>
                </a:solidFill>
              </a:rPr>
              <a:t>(GEO sec)]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6908364" y="5075704"/>
            <a:ext cx="2016224" cy="1656184"/>
            <a:chOff x="772468" y="1268760"/>
            <a:chExt cx="1435100" cy="1416050"/>
          </a:xfrm>
          <a:scene3d>
            <a:camera prst="isometricOffAxis2Left"/>
            <a:lightRig rig="threePt" dir="t"/>
          </a:scene3d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468" y="1268760"/>
              <a:ext cx="1435100" cy="1416050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3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267" y="2098892"/>
              <a:ext cx="520461" cy="409374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340768"/>
              <a:ext cx="366157" cy="320388"/>
            </a:xfrm>
            <a:prstGeom prst="rect">
              <a:avLst/>
            </a:prstGeom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31111" y1="28889" x2="32444" y2="68444"/>
                          <a14:foregroundMark x1="32889" y1="28000" x2="48444" y2="64444"/>
                          <a14:foregroundMark x1="64889" y1="28444" x2="54222" y2="57778"/>
                          <a14:foregroundMark x1="68000" y1="28889" x2="68444" y2="67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484" y="1789608"/>
              <a:ext cx="374354" cy="374354"/>
            </a:xfrm>
            <a:prstGeom prst="rect">
              <a:avLst/>
            </a:prstGeom>
          </p:spPr>
        </p:pic>
      </p:grpSp>
      <p:pic>
        <p:nvPicPr>
          <p:cNvPr id="11" name="Immagine 4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94" b="-11359"/>
          <a:stretch>
            <a:fillRect/>
          </a:stretch>
        </p:blipFill>
        <p:spPr bwMode="auto">
          <a:xfrm>
            <a:off x="7030720" y="6357969"/>
            <a:ext cx="927075" cy="441530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43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109" y="62397"/>
            <a:ext cx="3984291" cy="5976031"/>
          </a:xfrm>
          <a:prstGeom prst="rect">
            <a:avLst/>
          </a:prstGeom>
        </p:spPr>
      </p:pic>
      <p:grpSp>
        <p:nvGrpSpPr>
          <p:cNvPr id="623" name="Gruppo 622"/>
          <p:cNvGrpSpPr/>
          <p:nvPr/>
        </p:nvGrpSpPr>
        <p:grpSpPr>
          <a:xfrm>
            <a:off x="2747210" y="698419"/>
            <a:ext cx="2744165" cy="3372286"/>
            <a:chOff x="3671596" y="1613288"/>
            <a:chExt cx="2397607" cy="2666219"/>
          </a:xfrm>
        </p:grpSpPr>
        <p:grpSp>
          <p:nvGrpSpPr>
            <p:cNvPr id="646" name="Gruppo 645"/>
            <p:cNvGrpSpPr/>
            <p:nvPr/>
          </p:nvGrpSpPr>
          <p:grpSpPr>
            <a:xfrm>
              <a:off x="4998548" y="2446514"/>
              <a:ext cx="528595" cy="161949"/>
              <a:chOff x="4997173" y="2555424"/>
              <a:chExt cx="528595" cy="161949"/>
            </a:xfrm>
          </p:grpSpPr>
          <p:sp>
            <p:nvSpPr>
              <p:cNvPr id="667" name="Freeform 617"/>
              <p:cNvSpPr>
                <a:spLocks noEditPoints="1"/>
              </p:cNvSpPr>
              <p:nvPr/>
            </p:nvSpPr>
            <p:spPr bwMode="auto">
              <a:xfrm>
                <a:off x="4997173" y="2555424"/>
                <a:ext cx="109230" cy="89921"/>
              </a:xfrm>
              <a:custGeom>
                <a:avLst/>
                <a:gdLst>
                  <a:gd name="T0" fmla="*/ 0 w 56"/>
                  <a:gd name="T1" fmla="*/ 24 h 48"/>
                  <a:gd name="T2" fmla="*/ 56 w 56"/>
                  <a:gd name="T3" fmla="*/ 48 h 48"/>
                  <a:gd name="T4" fmla="*/ 0 w 56"/>
                  <a:gd name="T5" fmla="*/ 24 h 48"/>
                  <a:gd name="T6" fmla="*/ 56 w 56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8">
                    <a:moveTo>
                      <a:pt x="0" y="24"/>
                    </a:moveTo>
                    <a:lnTo>
                      <a:pt x="56" y="48"/>
                    </a:lnTo>
                    <a:moveTo>
                      <a:pt x="0" y="24"/>
                    </a:moveTo>
                    <a:lnTo>
                      <a:pt x="56" y="0"/>
                    </a:ln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68" name="Gruppo 667"/>
              <p:cNvGrpSpPr/>
              <p:nvPr/>
            </p:nvGrpSpPr>
            <p:grpSpPr>
              <a:xfrm>
                <a:off x="4997173" y="2561648"/>
                <a:ext cx="528595" cy="155725"/>
                <a:chOff x="4997173" y="2460048"/>
                <a:chExt cx="528595" cy="155725"/>
              </a:xfrm>
            </p:grpSpPr>
            <p:sp>
              <p:nvSpPr>
                <p:cNvPr id="669" name="Line 614"/>
                <p:cNvSpPr>
                  <a:spLocks noChangeShapeType="1"/>
                </p:cNvSpPr>
                <p:nvPr/>
              </p:nvSpPr>
              <p:spPr bwMode="auto">
                <a:xfrm>
                  <a:off x="4997173" y="2497514"/>
                  <a:ext cx="528595" cy="0"/>
                </a:xfrm>
                <a:prstGeom prst="line">
                  <a:avLst/>
                </a:prstGeom>
                <a:noFill/>
                <a:ln w="6350" cap="rnd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0" name="Freeform 615"/>
                <p:cNvSpPr>
                  <a:spLocks/>
                </p:cNvSpPr>
                <p:nvPr/>
              </p:nvSpPr>
              <p:spPr bwMode="auto">
                <a:xfrm>
                  <a:off x="5381428" y="2460048"/>
                  <a:ext cx="144339" cy="74935"/>
                </a:xfrm>
                <a:custGeom>
                  <a:avLst/>
                  <a:gdLst>
                    <a:gd name="T0" fmla="*/ 37 w 74"/>
                    <a:gd name="T1" fmla="*/ 40 h 40"/>
                    <a:gd name="T2" fmla="*/ 74 w 74"/>
                    <a:gd name="T3" fmla="*/ 20 h 40"/>
                    <a:gd name="T4" fmla="*/ 37 w 74"/>
                    <a:gd name="T5" fmla="*/ 0 h 40"/>
                    <a:gd name="T6" fmla="*/ 0 w 74"/>
                    <a:gd name="T7" fmla="*/ 20 h 40"/>
                    <a:gd name="T8" fmla="*/ 37 w 74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40">
                      <a:moveTo>
                        <a:pt x="37" y="40"/>
                      </a:moveTo>
                      <a:lnTo>
                        <a:pt x="74" y="20"/>
                      </a:lnTo>
                      <a:lnTo>
                        <a:pt x="37" y="0"/>
                      </a:lnTo>
                      <a:lnTo>
                        <a:pt x="0" y="20"/>
                      </a:lnTo>
                      <a:lnTo>
                        <a:pt x="37" y="40"/>
                      </a:lnTo>
                      <a:close/>
                    </a:path>
                  </a:pathLst>
                </a:custGeom>
                <a:solidFill>
                  <a:srgbClr val="FCF2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1" name="Freeform 616"/>
                <p:cNvSpPr>
                  <a:spLocks/>
                </p:cNvSpPr>
                <p:nvPr/>
              </p:nvSpPr>
              <p:spPr bwMode="auto">
                <a:xfrm>
                  <a:off x="5381428" y="2460048"/>
                  <a:ext cx="144339" cy="74935"/>
                </a:xfrm>
                <a:custGeom>
                  <a:avLst/>
                  <a:gdLst>
                    <a:gd name="T0" fmla="*/ 37 w 74"/>
                    <a:gd name="T1" fmla="*/ 40 h 40"/>
                    <a:gd name="T2" fmla="*/ 74 w 74"/>
                    <a:gd name="T3" fmla="*/ 20 h 40"/>
                    <a:gd name="T4" fmla="*/ 37 w 74"/>
                    <a:gd name="T5" fmla="*/ 0 h 40"/>
                    <a:gd name="T6" fmla="*/ 0 w 74"/>
                    <a:gd name="T7" fmla="*/ 20 h 40"/>
                    <a:gd name="T8" fmla="*/ 37 w 74"/>
                    <a:gd name="T9" fmla="*/ 4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40">
                      <a:moveTo>
                        <a:pt x="37" y="40"/>
                      </a:moveTo>
                      <a:lnTo>
                        <a:pt x="74" y="20"/>
                      </a:lnTo>
                      <a:lnTo>
                        <a:pt x="37" y="0"/>
                      </a:lnTo>
                      <a:lnTo>
                        <a:pt x="0" y="20"/>
                      </a:lnTo>
                      <a:lnTo>
                        <a:pt x="37" y="40"/>
                      </a:lnTo>
                      <a:close/>
                    </a:path>
                  </a:pathLst>
                </a:custGeom>
                <a:noFill/>
                <a:ln w="6350" cap="rnd">
                  <a:solidFill>
                    <a:srgbClr val="000000"/>
                  </a:solidFill>
                  <a:prstDash val="solid"/>
                  <a:bevel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2" name="Rectangle 618"/>
                <p:cNvSpPr>
                  <a:spLocks noChangeArrowheads="1"/>
                </p:cNvSpPr>
                <p:nvPr/>
              </p:nvSpPr>
              <p:spPr bwMode="auto">
                <a:xfrm>
                  <a:off x="5020579" y="2534982"/>
                  <a:ext cx="100990" cy="807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dirty="0">
                      <a:solidFill>
                        <a:srgbClr val="000000"/>
                      </a:solidFill>
                    </a:rPr>
                    <a:t>1..*</a:t>
                  </a:r>
                  <a:endParaRPr lang="en-US" altLang="en-US" dirty="0"/>
                </a:p>
              </p:txBody>
            </p:sp>
          </p:grpSp>
        </p:grpSp>
        <p:grpSp>
          <p:nvGrpSpPr>
            <p:cNvPr id="647" name="Gruppo 646"/>
            <p:cNvGrpSpPr/>
            <p:nvPr/>
          </p:nvGrpSpPr>
          <p:grpSpPr>
            <a:xfrm>
              <a:off x="3671596" y="1613288"/>
              <a:ext cx="2397607" cy="2666219"/>
              <a:chOff x="3671596" y="1613288"/>
              <a:chExt cx="2397607" cy="2666219"/>
            </a:xfrm>
          </p:grpSpPr>
          <p:sp>
            <p:nvSpPr>
              <p:cNvPr id="648" name="Freeform 595"/>
              <p:cNvSpPr>
                <a:spLocks noEditPoints="1"/>
              </p:cNvSpPr>
              <p:nvPr/>
            </p:nvSpPr>
            <p:spPr bwMode="auto">
              <a:xfrm>
                <a:off x="4195505" y="1916773"/>
                <a:ext cx="440820" cy="14987"/>
              </a:xfrm>
              <a:custGeom>
                <a:avLst/>
                <a:gdLst>
                  <a:gd name="T0" fmla="*/ 226 w 226"/>
                  <a:gd name="T1" fmla="*/ 8 h 8"/>
                  <a:gd name="T2" fmla="*/ 200 w 226"/>
                  <a:gd name="T3" fmla="*/ 8 h 8"/>
                  <a:gd name="T4" fmla="*/ 185 w 226"/>
                  <a:gd name="T5" fmla="*/ 8 h 8"/>
                  <a:gd name="T6" fmla="*/ 159 w 226"/>
                  <a:gd name="T7" fmla="*/ 8 h 8"/>
                  <a:gd name="T8" fmla="*/ 144 w 226"/>
                  <a:gd name="T9" fmla="*/ 8 h 8"/>
                  <a:gd name="T10" fmla="*/ 118 w 226"/>
                  <a:gd name="T11" fmla="*/ 8 h 8"/>
                  <a:gd name="T12" fmla="*/ 103 w 226"/>
                  <a:gd name="T13" fmla="*/ 4 h 8"/>
                  <a:gd name="T14" fmla="*/ 77 w 226"/>
                  <a:gd name="T15" fmla="*/ 4 h 8"/>
                  <a:gd name="T16" fmla="*/ 63 w 226"/>
                  <a:gd name="T17" fmla="*/ 4 h 8"/>
                  <a:gd name="T18" fmla="*/ 37 w 226"/>
                  <a:gd name="T19" fmla="*/ 4 h 8"/>
                  <a:gd name="T20" fmla="*/ 22 w 226"/>
                  <a:gd name="T21" fmla="*/ 4 h 8"/>
                  <a:gd name="T22" fmla="*/ 0 w 226"/>
                  <a:gd name="T2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6" h="8">
                    <a:moveTo>
                      <a:pt x="226" y="8"/>
                    </a:moveTo>
                    <a:lnTo>
                      <a:pt x="200" y="8"/>
                    </a:lnTo>
                    <a:moveTo>
                      <a:pt x="185" y="8"/>
                    </a:moveTo>
                    <a:lnTo>
                      <a:pt x="159" y="8"/>
                    </a:lnTo>
                    <a:moveTo>
                      <a:pt x="144" y="8"/>
                    </a:moveTo>
                    <a:lnTo>
                      <a:pt x="118" y="8"/>
                    </a:lnTo>
                    <a:moveTo>
                      <a:pt x="103" y="4"/>
                    </a:moveTo>
                    <a:lnTo>
                      <a:pt x="77" y="4"/>
                    </a:lnTo>
                    <a:moveTo>
                      <a:pt x="63" y="4"/>
                    </a:moveTo>
                    <a:lnTo>
                      <a:pt x="37" y="4"/>
                    </a:lnTo>
                    <a:moveTo>
                      <a:pt x="22" y="4"/>
                    </a:move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9" name="Freeform 600"/>
              <p:cNvSpPr>
                <a:spLocks noEditPoints="1"/>
              </p:cNvSpPr>
              <p:nvPr/>
            </p:nvSpPr>
            <p:spPr bwMode="auto">
              <a:xfrm>
                <a:off x="4187704" y="2995828"/>
                <a:ext cx="448622" cy="22481"/>
              </a:xfrm>
              <a:custGeom>
                <a:avLst/>
                <a:gdLst>
                  <a:gd name="T0" fmla="*/ 230 w 230"/>
                  <a:gd name="T1" fmla="*/ 12 h 12"/>
                  <a:gd name="T2" fmla="*/ 204 w 230"/>
                  <a:gd name="T3" fmla="*/ 12 h 12"/>
                  <a:gd name="T4" fmla="*/ 189 w 230"/>
                  <a:gd name="T5" fmla="*/ 12 h 12"/>
                  <a:gd name="T6" fmla="*/ 163 w 230"/>
                  <a:gd name="T7" fmla="*/ 8 h 12"/>
                  <a:gd name="T8" fmla="*/ 148 w 230"/>
                  <a:gd name="T9" fmla="*/ 8 h 12"/>
                  <a:gd name="T10" fmla="*/ 122 w 230"/>
                  <a:gd name="T11" fmla="*/ 8 h 12"/>
                  <a:gd name="T12" fmla="*/ 107 w 230"/>
                  <a:gd name="T13" fmla="*/ 4 h 12"/>
                  <a:gd name="T14" fmla="*/ 81 w 230"/>
                  <a:gd name="T15" fmla="*/ 4 h 12"/>
                  <a:gd name="T16" fmla="*/ 67 w 230"/>
                  <a:gd name="T17" fmla="*/ 4 h 12"/>
                  <a:gd name="T18" fmla="*/ 41 w 230"/>
                  <a:gd name="T19" fmla="*/ 0 h 12"/>
                  <a:gd name="T20" fmla="*/ 26 w 230"/>
                  <a:gd name="T21" fmla="*/ 0 h 12"/>
                  <a:gd name="T22" fmla="*/ 0 w 23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12">
                    <a:moveTo>
                      <a:pt x="230" y="12"/>
                    </a:moveTo>
                    <a:lnTo>
                      <a:pt x="204" y="12"/>
                    </a:lnTo>
                    <a:moveTo>
                      <a:pt x="189" y="12"/>
                    </a:moveTo>
                    <a:lnTo>
                      <a:pt x="163" y="8"/>
                    </a:lnTo>
                    <a:moveTo>
                      <a:pt x="148" y="8"/>
                    </a:moveTo>
                    <a:lnTo>
                      <a:pt x="122" y="8"/>
                    </a:lnTo>
                    <a:moveTo>
                      <a:pt x="107" y="4"/>
                    </a:moveTo>
                    <a:lnTo>
                      <a:pt x="81" y="4"/>
                    </a:lnTo>
                    <a:moveTo>
                      <a:pt x="67" y="4"/>
                    </a:moveTo>
                    <a:lnTo>
                      <a:pt x="41" y="0"/>
                    </a:lnTo>
                    <a:moveTo>
                      <a:pt x="26" y="0"/>
                    </a:move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0" name="Freeform 605"/>
              <p:cNvSpPr>
                <a:spLocks noEditPoints="1"/>
              </p:cNvSpPr>
              <p:nvPr/>
            </p:nvSpPr>
            <p:spPr bwMode="auto">
              <a:xfrm>
                <a:off x="4187704" y="3949370"/>
                <a:ext cx="448622" cy="22481"/>
              </a:xfrm>
              <a:custGeom>
                <a:avLst/>
                <a:gdLst>
                  <a:gd name="T0" fmla="*/ 230 w 230"/>
                  <a:gd name="T1" fmla="*/ 12 h 12"/>
                  <a:gd name="T2" fmla="*/ 204 w 230"/>
                  <a:gd name="T3" fmla="*/ 12 h 12"/>
                  <a:gd name="T4" fmla="*/ 189 w 230"/>
                  <a:gd name="T5" fmla="*/ 12 h 12"/>
                  <a:gd name="T6" fmla="*/ 163 w 230"/>
                  <a:gd name="T7" fmla="*/ 8 h 12"/>
                  <a:gd name="T8" fmla="*/ 148 w 230"/>
                  <a:gd name="T9" fmla="*/ 8 h 12"/>
                  <a:gd name="T10" fmla="*/ 122 w 230"/>
                  <a:gd name="T11" fmla="*/ 8 h 12"/>
                  <a:gd name="T12" fmla="*/ 107 w 230"/>
                  <a:gd name="T13" fmla="*/ 4 h 12"/>
                  <a:gd name="T14" fmla="*/ 81 w 230"/>
                  <a:gd name="T15" fmla="*/ 4 h 12"/>
                  <a:gd name="T16" fmla="*/ 67 w 230"/>
                  <a:gd name="T17" fmla="*/ 4 h 12"/>
                  <a:gd name="T18" fmla="*/ 41 w 230"/>
                  <a:gd name="T19" fmla="*/ 0 h 12"/>
                  <a:gd name="T20" fmla="*/ 26 w 230"/>
                  <a:gd name="T21" fmla="*/ 0 h 12"/>
                  <a:gd name="T22" fmla="*/ 0 w 230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0" h="12">
                    <a:moveTo>
                      <a:pt x="230" y="12"/>
                    </a:moveTo>
                    <a:lnTo>
                      <a:pt x="204" y="12"/>
                    </a:lnTo>
                    <a:moveTo>
                      <a:pt x="189" y="12"/>
                    </a:moveTo>
                    <a:lnTo>
                      <a:pt x="163" y="8"/>
                    </a:lnTo>
                    <a:moveTo>
                      <a:pt x="148" y="8"/>
                    </a:moveTo>
                    <a:lnTo>
                      <a:pt x="122" y="8"/>
                    </a:lnTo>
                    <a:moveTo>
                      <a:pt x="107" y="4"/>
                    </a:moveTo>
                    <a:lnTo>
                      <a:pt x="81" y="4"/>
                    </a:lnTo>
                    <a:moveTo>
                      <a:pt x="67" y="4"/>
                    </a:moveTo>
                    <a:lnTo>
                      <a:pt x="41" y="0"/>
                    </a:lnTo>
                    <a:moveTo>
                      <a:pt x="26" y="0"/>
                    </a:moveTo>
                    <a:lnTo>
                      <a:pt x="0" y="0"/>
                    </a:lnTo>
                  </a:path>
                </a:pathLst>
              </a:custGeom>
              <a:noFill/>
              <a:ln w="635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651" name="Gruppo 650"/>
              <p:cNvGrpSpPr/>
              <p:nvPr/>
            </p:nvGrpSpPr>
            <p:grpSpPr>
              <a:xfrm>
                <a:off x="3709162" y="1613288"/>
                <a:ext cx="545939" cy="644307"/>
                <a:chOff x="2941453" y="758269"/>
                <a:chExt cx="727919" cy="859076"/>
              </a:xfrm>
            </p:grpSpPr>
            <p:sp>
              <p:nvSpPr>
                <p:cNvPr id="664" name="Rectangle 443"/>
                <p:cNvSpPr>
                  <a:spLocks noChangeArrowheads="1"/>
                </p:cNvSpPr>
                <p:nvPr/>
              </p:nvSpPr>
              <p:spPr bwMode="auto">
                <a:xfrm>
                  <a:off x="3063268" y="758269"/>
                  <a:ext cx="463803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dirty="0">
                      <a:solidFill>
                        <a:srgbClr val="000000"/>
                      </a:solidFill>
                    </a:rPr>
                    <a:t>«algorithm»</a:t>
                  </a:r>
                  <a:endParaRPr lang="en-US" altLang="en-US" dirty="0"/>
                </a:p>
              </p:txBody>
            </p:sp>
            <p:sp>
              <p:nvSpPr>
                <p:cNvPr id="665" name="Rectangle 444"/>
                <p:cNvSpPr>
                  <a:spLocks noChangeArrowheads="1"/>
                </p:cNvSpPr>
                <p:nvPr/>
              </p:nvSpPr>
              <p:spPr bwMode="auto">
                <a:xfrm>
                  <a:off x="3245317" y="1187893"/>
                  <a:ext cx="123965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b="1" dirty="0">
                      <a:solidFill>
                        <a:srgbClr val="000000"/>
                      </a:solidFill>
                    </a:rPr>
                    <a:t>BP</a:t>
                  </a:r>
                  <a:endParaRPr lang="en-US" altLang="en-US" dirty="0"/>
                </a:p>
              </p:txBody>
            </p:sp>
            <p:pic>
              <p:nvPicPr>
                <p:cNvPr id="666" name="Immagine 665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941453" y="889426"/>
                  <a:ext cx="727919" cy="727919"/>
                </a:xfrm>
                <a:prstGeom prst="rect">
                  <a:avLst/>
                </a:prstGeom>
              </p:spPr>
            </p:pic>
          </p:grpSp>
          <p:grpSp>
            <p:nvGrpSpPr>
              <p:cNvPr id="652" name="Gruppo 651"/>
              <p:cNvGrpSpPr/>
              <p:nvPr/>
            </p:nvGrpSpPr>
            <p:grpSpPr>
              <a:xfrm>
                <a:off x="3685545" y="2679360"/>
                <a:ext cx="545939" cy="644307"/>
                <a:chOff x="2941453" y="758269"/>
                <a:chExt cx="727919" cy="859076"/>
              </a:xfrm>
            </p:grpSpPr>
            <p:sp>
              <p:nvSpPr>
                <p:cNvPr id="661" name="Rectangle 443"/>
                <p:cNvSpPr>
                  <a:spLocks noChangeArrowheads="1"/>
                </p:cNvSpPr>
                <p:nvPr/>
              </p:nvSpPr>
              <p:spPr bwMode="auto">
                <a:xfrm>
                  <a:off x="3063268" y="758269"/>
                  <a:ext cx="463803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dirty="0">
                      <a:solidFill>
                        <a:srgbClr val="000000"/>
                      </a:solidFill>
                    </a:rPr>
                    <a:t>«algorithm»</a:t>
                  </a:r>
                  <a:endParaRPr lang="en-US" altLang="en-US" dirty="0"/>
                </a:p>
              </p:txBody>
            </p:sp>
            <p:sp>
              <p:nvSpPr>
                <p:cNvPr id="662" name="Rectangle 444"/>
                <p:cNvSpPr>
                  <a:spLocks noChangeArrowheads="1"/>
                </p:cNvSpPr>
                <p:nvPr/>
              </p:nvSpPr>
              <p:spPr bwMode="auto">
                <a:xfrm>
                  <a:off x="3245317" y="1187893"/>
                  <a:ext cx="123965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b="1" dirty="0">
                      <a:solidFill>
                        <a:srgbClr val="000000"/>
                      </a:solidFill>
                    </a:rPr>
                    <a:t>BP</a:t>
                  </a:r>
                  <a:endParaRPr lang="en-US" altLang="en-US" dirty="0"/>
                </a:p>
              </p:txBody>
            </p:sp>
            <p:pic>
              <p:nvPicPr>
                <p:cNvPr id="663" name="Immagine 662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941453" y="889426"/>
                  <a:ext cx="727919" cy="727919"/>
                </a:xfrm>
                <a:prstGeom prst="rect">
                  <a:avLst/>
                </a:prstGeom>
              </p:spPr>
            </p:pic>
          </p:grpSp>
          <p:grpSp>
            <p:nvGrpSpPr>
              <p:cNvPr id="653" name="Gruppo 652"/>
              <p:cNvGrpSpPr/>
              <p:nvPr/>
            </p:nvGrpSpPr>
            <p:grpSpPr>
              <a:xfrm>
                <a:off x="3671596" y="3635200"/>
                <a:ext cx="545939" cy="644307"/>
                <a:chOff x="2941453" y="758269"/>
                <a:chExt cx="727919" cy="859076"/>
              </a:xfrm>
            </p:grpSpPr>
            <p:sp>
              <p:nvSpPr>
                <p:cNvPr id="658" name="Rectangle 443"/>
                <p:cNvSpPr>
                  <a:spLocks noChangeArrowheads="1"/>
                </p:cNvSpPr>
                <p:nvPr/>
              </p:nvSpPr>
              <p:spPr bwMode="auto">
                <a:xfrm>
                  <a:off x="3063268" y="758269"/>
                  <a:ext cx="463803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dirty="0">
                      <a:solidFill>
                        <a:srgbClr val="000000"/>
                      </a:solidFill>
                    </a:rPr>
                    <a:t>«algorithm»</a:t>
                  </a:r>
                  <a:endParaRPr lang="en-US" altLang="en-US" dirty="0"/>
                </a:p>
              </p:txBody>
            </p:sp>
            <p:sp>
              <p:nvSpPr>
                <p:cNvPr id="659" name="Rectangle 444"/>
                <p:cNvSpPr>
                  <a:spLocks noChangeArrowheads="1"/>
                </p:cNvSpPr>
                <p:nvPr/>
              </p:nvSpPr>
              <p:spPr bwMode="auto">
                <a:xfrm>
                  <a:off x="3245317" y="1187893"/>
                  <a:ext cx="123965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b="1" dirty="0">
                      <a:solidFill>
                        <a:srgbClr val="000000"/>
                      </a:solidFill>
                    </a:rPr>
                    <a:t>BP</a:t>
                  </a:r>
                  <a:endParaRPr lang="en-US" altLang="en-US" dirty="0"/>
                </a:p>
              </p:txBody>
            </p:sp>
            <p:pic>
              <p:nvPicPr>
                <p:cNvPr id="660" name="Immagine 659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941453" y="889426"/>
                  <a:ext cx="727919" cy="727919"/>
                </a:xfrm>
                <a:prstGeom prst="rect">
                  <a:avLst/>
                </a:prstGeom>
              </p:spPr>
            </p:pic>
          </p:grpSp>
          <p:grpSp>
            <p:nvGrpSpPr>
              <p:cNvPr id="654" name="Gruppo 653"/>
              <p:cNvGrpSpPr/>
              <p:nvPr/>
            </p:nvGrpSpPr>
            <p:grpSpPr>
              <a:xfrm>
                <a:off x="5523264" y="2079821"/>
                <a:ext cx="545939" cy="644307"/>
                <a:chOff x="2941453" y="758269"/>
                <a:chExt cx="727919" cy="859076"/>
              </a:xfrm>
            </p:grpSpPr>
            <p:sp>
              <p:nvSpPr>
                <p:cNvPr id="655" name="Rectangle 443"/>
                <p:cNvSpPr>
                  <a:spLocks noChangeArrowheads="1"/>
                </p:cNvSpPr>
                <p:nvPr/>
              </p:nvSpPr>
              <p:spPr bwMode="auto">
                <a:xfrm>
                  <a:off x="3063268" y="758269"/>
                  <a:ext cx="463803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dirty="0">
                      <a:solidFill>
                        <a:srgbClr val="000000"/>
                      </a:solidFill>
                    </a:rPr>
                    <a:t>«algorithm»</a:t>
                  </a:r>
                  <a:endParaRPr lang="en-US" altLang="en-US" dirty="0"/>
                </a:p>
              </p:txBody>
            </p:sp>
            <p:sp>
              <p:nvSpPr>
                <p:cNvPr id="656" name="Rectangle 444"/>
                <p:cNvSpPr>
                  <a:spLocks noChangeArrowheads="1"/>
                </p:cNvSpPr>
                <p:nvPr/>
              </p:nvSpPr>
              <p:spPr bwMode="auto">
                <a:xfrm>
                  <a:off x="3245317" y="1187893"/>
                  <a:ext cx="123965" cy="1077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685800"/>
                  <a:r>
                    <a:rPr lang="en-US" altLang="en-US" sz="525" b="1" dirty="0">
                      <a:solidFill>
                        <a:srgbClr val="000000"/>
                      </a:solidFill>
                    </a:rPr>
                    <a:t>BP</a:t>
                  </a:r>
                  <a:endParaRPr lang="en-US" altLang="en-US" dirty="0"/>
                </a:p>
              </p:txBody>
            </p:sp>
            <p:pic>
              <p:nvPicPr>
                <p:cNvPr id="657" name="Immagine 656"/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941453" y="889426"/>
                  <a:ext cx="727919" cy="72791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73" name="Gruppo 672"/>
          <p:cNvGrpSpPr/>
          <p:nvPr/>
        </p:nvGrpSpPr>
        <p:grpSpPr>
          <a:xfrm>
            <a:off x="3484290" y="1529437"/>
            <a:ext cx="3335216" cy="4442745"/>
            <a:chOff x="4310587" y="2259599"/>
            <a:chExt cx="2914014" cy="3512552"/>
          </a:xfrm>
        </p:grpSpPr>
        <p:grpSp>
          <p:nvGrpSpPr>
            <p:cNvPr id="674" name="Gruppo 673"/>
            <p:cNvGrpSpPr/>
            <p:nvPr/>
          </p:nvGrpSpPr>
          <p:grpSpPr>
            <a:xfrm>
              <a:off x="4310587" y="4700588"/>
              <a:ext cx="665131" cy="1071563"/>
              <a:chOff x="4310587" y="4700588"/>
              <a:chExt cx="665131" cy="1071563"/>
            </a:xfrm>
          </p:grpSpPr>
          <p:sp>
            <p:nvSpPr>
              <p:cNvPr id="731" name="Rectangle 10"/>
              <p:cNvSpPr>
                <a:spLocks noChangeArrowheads="1"/>
              </p:cNvSpPr>
              <p:nvPr/>
            </p:nvSpPr>
            <p:spPr bwMode="auto">
              <a:xfrm>
                <a:off x="4332042" y="5258850"/>
                <a:ext cx="643676" cy="513301"/>
              </a:xfrm>
              <a:prstGeom prst="rect">
                <a:avLst/>
              </a:prstGeom>
              <a:solidFill>
                <a:srgbClr val="C0B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2" name="Rectangle 11"/>
              <p:cNvSpPr>
                <a:spLocks noChangeArrowheads="1"/>
              </p:cNvSpPr>
              <p:nvPr/>
            </p:nvSpPr>
            <p:spPr bwMode="auto">
              <a:xfrm>
                <a:off x="4332042" y="5258850"/>
                <a:ext cx="643676" cy="513301"/>
              </a:xfrm>
              <a:prstGeom prst="rect">
                <a:avLst/>
              </a:prstGeom>
              <a:noFill/>
              <a:ln w="6350" cap="sq">
                <a:solidFill>
                  <a:srgbClr val="C0BF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3" name="Rectangle 12"/>
              <p:cNvSpPr>
                <a:spLocks noChangeArrowheads="1"/>
              </p:cNvSpPr>
              <p:nvPr/>
            </p:nvSpPr>
            <p:spPr bwMode="auto">
              <a:xfrm>
                <a:off x="4310587" y="5236369"/>
                <a:ext cx="325739" cy="513301"/>
              </a:xfrm>
              <a:prstGeom prst="rect">
                <a:avLst/>
              </a:prstGeom>
              <a:solidFill>
                <a:srgbClr val="32C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4" name="Rectangle 13"/>
              <p:cNvSpPr>
                <a:spLocks noChangeArrowheads="1"/>
              </p:cNvSpPr>
              <p:nvPr/>
            </p:nvSpPr>
            <p:spPr bwMode="auto">
              <a:xfrm>
                <a:off x="4636325" y="5236369"/>
                <a:ext cx="7802" cy="513301"/>
              </a:xfrm>
              <a:prstGeom prst="rect">
                <a:avLst/>
              </a:prstGeom>
              <a:solidFill>
                <a:srgbClr val="32CC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5" name="Rectangle 14"/>
              <p:cNvSpPr>
                <a:spLocks noChangeArrowheads="1"/>
              </p:cNvSpPr>
              <p:nvPr/>
            </p:nvSpPr>
            <p:spPr bwMode="auto">
              <a:xfrm>
                <a:off x="4644127" y="5236369"/>
                <a:ext cx="5852" cy="513301"/>
              </a:xfrm>
              <a:prstGeom prst="rect">
                <a:avLst/>
              </a:prstGeom>
              <a:solidFill>
                <a:srgbClr val="33CA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6" name="Rectangle 15"/>
              <p:cNvSpPr>
                <a:spLocks noChangeArrowheads="1"/>
              </p:cNvSpPr>
              <p:nvPr/>
            </p:nvSpPr>
            <p:spPr bwMode="auto">
              <a:xfrm>
                <a:off x="4649980" y="5236369"/>
                <a:ext cx="7802" cy="513301"/>
              </a:xfrm>
              <a:prstGeom prst="rect">
                <a:avLst/>
              </a:prstGeom>
              <a:solidFill>
                <a:srgbClr val="33C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7" name="Rectangle 16"/>
              <p:cNvSpPr>
                <a:spLocks noChangeArrowheads="1"/>
              </p:cNvSpPr>
              <p:nvPr/>
            </p:nvSpPr>
            <p:spPr bwMode="auto">
              <a:xfrm>
                <a:off x="4657782" y="5236369"/>
                <a:ext cx="7802" cy="513301"/>
              </a:xfrm>
              <a:prstGeom prst="rect">
                <a:avLst/>
              </a:prstGeom>
              <a:solidFill>
                <a:srgbClr val="34C7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8" name="Rectangle 17"/>
              <p:cNvSpPr>
                <a:spLocks noChangeArrowheads="1"/>
              </p:cNvSpPr>
              <p:nvPr/>
            </p:nvSpPr>
            <p:spPr bwMode="auto">
              <a:xfrm>
                <a:off x="4665584" y="5236369"/>
                <a:ext cx="5852" cy="513301"/>
              </a:xfrm>
              <a:prstGeom prst="rect">
                <a:avLst/>
              </a:prstGeom>
              <a:solidFill>
                <a:srgbClr val="34C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9" name="Rectangle 18"/>
              <p:cNvSpPr>
                <a:spLocks noChangeArrowheads="1"/>
              </p:cNvSpPr>
              <p:nvPr/>
            </p:nvSpPr>
            <p:spPr bwMode="auto">
              <a:xfrm>
                <a:off x="4671435" y="5236369"/>
                <a:ext cx="7802" cy="513301"/>
              </a:xfrm>
              <a:prstGeom prst="rect">
                <a:avLst/>
              </a:prstGeom>
              <a:solidFill>
                <a:srgbClr val="35C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0" name="Rectangle 19"/>
              <p:cNvSpPr>
                <a:spLocks noChangeArrowheads="1"/>
              </p:cNvSpPr>
              <p:nvPr/>
            </p:nvSpPr>
            <p:spPr bwMode="auto">
              <a:xfrm>
                <a:off x="4679237" y="5236369"/>
                <a:ext cx="7802" cy="513301"/>
              </a:xfrm>
              <a:prstGeom prst="rect">
                <a:avLst/>
              </a:prstGeom>
              <a:solidFill>
                <a:srgbClr val="35C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1" name="Rectangle 20"/>
              <p:cNvSpPr>
                <a:spLocks noChangeArrowheads="1"/>
              </p:cNvSpPr>
              <p:nvPr/>
            </p:nvSpPr>
            <p:spPr bwMode="auto">
              <a:xfrm>
                <a:off x="4687039" y="5236369"/>
                <a:ext cx="7802" cy="513301"/>
              </a:xfrm>
              <a:prstGeom prst="rect">
                <a:avLst/>
              </a:prstGeom>
              <a:solidFill>
                <a:srgbClr val="36C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2" name="Rectangle 21"/>
              <p:cNvSpPr>
                <a:spLocks noChangeArrowheads="1"/>
              </p:cNvSpPr>
              <p:nvPr/>
            </p:nvSpPr>
            <p:spPr bwMode="auto">
              <a:xfrm>
                <a:off x="4694842" y="5236369"/>
                <a:ext cx="5852" cy="513301"/>
              </a:xfrm>
              <a:prstGeom prst="rect">
                <a:avLst/>
              </a:prstGeom>
              <a:solidFill>
                <a:srgbClr val="36BE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3" name="Rectangle 22"/>
              <p:cNvSpPr>
                <a:spLocks noChangeArrowheads="1"/>
              </p:cNvSpPr>
              <p:nvPr/>
            </p:nvSpPr>
            <p:spPr bwMode="auto">
              <a:xfrm>
                <a:off x="4700694" y="5236369"/>
                <a:ext cx="7802" cy="513301"/>
              </a:xfrm>
              <a:prstGeom prst="rect">
                <a:avLst/>
              </a:prstGeom>
              <a:solidFill>
                <a:srgbClr val="36BD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4" name="Rectangle 23"/>
              <p:cNvSpPr>
                <a:spLocks noChangeArrowheads="1"/>
              </p:cNvSpPr>
              <p:nvPr/>
            </p:nvSpPr>
            <p:spPr bwMode="auto">
              <a:xfrm>
                <a:off x="4708496" y="5236369"/>
                <a:ext cx="7802" cy="513301"/>
              </a:xfrm>
              <a:prstGeom prst="rect">
                <a:avLst/>
              </a:prstGeom>
              <a:solidFill>
                <a:srgbClr val="37B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5" name="Rectangle 24"/>
              <p:cNvSpPr>
                <a:spLocks noChangeArrowheads="1"/>
              </p:cNvSpPr>
              <p:nvPr/>
            </p:nvSpPr>
            <p:spPr bwMode="auto">
              <a:xfrm>
                <a:off x="4716298" y="5236369"/>
                <a:ext cx="5852" cy="513301"/>
              </a:xfrm>
              <a:prstGeom prst="rect">
                <a:avLst/>
              </a:prstGeom>
              <a:solidFill>
                <a:srgbClr val="37B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6" name="Rectangle 25"/>
              <p:cNvSpPr>
                <a:spLocks noChangeArrowheads="1"/>
              </p:cNvSpPr>
              <p:nvPr/>
            </p:nvSpPr>
            <p:spPr bwMode="auto">
              <a:xfrm>
                <a:off x="4722149" y="5236369"/>
                <a:ext cx="7802" cy="513301"/>
              </a:xfrm>
              <a:prstGeom prst="rect">
                <a:avLst/>
              </a:prstGeom>
              <a:solidFill>
                <a:srgbClr val="38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7" name="Rectangle 26"/>
              <p:cNvSpPr>
                <a:spLocks noChangeArrowheads="1"/>
              </p:cNvSpPr>
              <p:nvPr/>
            </p:nvSpPr>
            <p:spPr bwMode="auto">
              <a:xfrm>
                <a:off x="4729951" y="5236369"/>
                <a:ext cx="7802" cy="513301"/>
              </a:xfrm>
              <a:prstGeom prst="rect">
                <a:avLst/>
              </a:prstGeom>
              <a:solidFill>
                <a:srgbClr val="38B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8" name="Rectangle 27"/>
              <p:cNvSpPr>
                <a:spLocks noChangeArrowheads="1"/>
              </p:cNvSpPr>
              <p:nvPr/>
            </p:nvSpPr>
            <p:spPr bwMode="auto">
              <a:xfrm>
                <a:off x="4737753" y="5236369"/>
                <a:ext cx="7802" cy="513301"/>
              </a:xfrm>
              <a:prstGeom prst="rect">
                <a:avLst/>
              </a:prstGeom>
              <a:solidFill>
                <a:srgbClr val="39B4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9" name="Rectangle 28"/>
              <p:cNvSpPr>
                <a:spLocks noChangeArrowheads="1"/>
              </p:cNvSpPr>
              <p:nvPr/>
            </p:nvSpPr>
            <p:spPr bwMode="auto">
              <a:xfrm>
                <a:off x="4745555" y="5236369"/>
                <a:ext cx="5852" cy="513301"/>
              </a:xfrm>
              <a:prstGeom prst="rect">
                <a:avLst/>
              </a:prstGeom>
              <a:solidFill>
                <a:srgbClr val="39B2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0" name="Rectangle 29"/>
              <p:cNvSpPr>
                <a:spLocks noChangeArrowheads="1"/>
              </p:cNvSpPr>
              <p:nvPr/>
            </p:nvSpPr>
            <p:spPr bwMode="auto">
              <a:xfrm>
                <a:off x="4751407" y="5236369"/>
                <a:ext cx="7802" cy="513301"/>
              </a:xfrm>
              <a:prstGeom prst="rect">
                <a:avLst/>
              </a:prstGeom>
              <a:solidFill>
                <a:srgbClr val="3AB0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1" name="Rectangle 30"/>
              <p:cNvSpPr>
                <a:spLocks noChangeArrowheads="1"/>
              </p:cNvSpPr>
              <p:nvPr/>
            </p:nvSpPr>
            <p:spPr bwMode="auto">
              <a:xfrm>
                <a:off x="4759210" y="5236369"/>
                <a:ext cx="7802" cy="513301"/>
              </a:xfrm>
              <a:prstGeom prst="rect">
                <a:avLst/>
              </a:prstGeom>
              <a:solidFill>
                <a:srgbClr val="3AAF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2" name="Rectangle 31"/>
              <p:cNvSpPr>
                <a:spLocks noChangeArrowheads="1"/>
              </p:cNvSpPr>
              <p:nvPr/>
            </p:nvSpPr>
            <p:spPr bwMode="auto">
              <a:xfrm>
                <a:off x="4767012" y="5236369"/>
                <a:ext cx="5852" cy="513301"/>
              </a:xfrm>
              <a:prstGeom prst="rect">
                <a:avLst/>
              </a:prstGeom>
              <a:solidFill>
                <a:srgbClr val="3BA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3" name="Rectangle 32"/>
              <p:cNvSpPr>
                <a:spLocks noChangeArrowheads="1"/>
              </p:cNvSpPr>
              <p:nvPr/>
            </p:nvSpPr>
            <p:spPr bwMode="auto">
              <a:xfrm>
                <a:off x="4772863" y="5236369"/>
                <a:ext cx="7802" cy="513301"/>
              </a:xfrm>
              <a:prstGeom prst="rect">
                <a:avLst/>
              </a:prstGeom>
              <a:solidFill>
                <a:srgbClr val="3CAB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4" name="Rectangle 33"/>
              <p:cNvSpPr>
                <a:spLocks noChangeArrowheads="1"/>
              </p:cNvSpPr>
              <p:nvPr/>
            </p:nvSpPr>
            <p:spPr bwMode="auto">
              <a:xfrm>
                <a:off x="4780665" y="5236369"/>
                <a:ext cx="7802" cy="513301"/>
              </a:xfrm>
              <a:prstGeom prst="rect">
                <a:avLst/>
              </a:prstGeom>
              <a:solidFill>
                <a:srgbClr val="3CA9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5" name="Rectangle 34"/>
              <p:cNvSpPr>
                <a:spLocks noChangeArrowheads="1"/>
              </p:cNvSpPr>
              <p:nvPr/>
            </p:nvSpPr>
            <p:spPr bwMode="auto">
              <a:xfrm>
                <a:off x="4788467" y="5236369"/>
                <a:ext cx="7802" cy="513301"/>
              </a:xfrm>
              <a:prstGeom prst="rect">
                <a:avLst/>
              </a:prstGeom>
              <a:solidFill>
                <a:srgbClr val="3DA7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6" name="Rectangle 35"/>
              <p:cNvSpPr>
                <a:spLocks noChangeArrowheads="1"/>
              </p:cNvSpPr>
              <p:nvPr/>
            </p:nvSpPr>
            <p:spPr bwMode="auto">
              <a:xfrm>
                <a:off x="4796269" y="5236369"/>
                <a:ext cx="5852" cy="513301"/>
              </a:xfrm>
              <a:prstGeom prst="rect">
                <a:avLst/>
              </a:prstGeom>
              <a:solidFill>
                <a:srgbClr val="3DA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7" name="Rectangle 36"/>
              <p:cNvSpPr>
                <a:spLocks noChangeArrowheads="1"/>
              </p:cNvSpPr>
              <p:nvPr/>
            </p:nvSpPr>
            <p:spPr bwMode="auto">
              <a:xfrm>
                <a:off x="4802122" y="5236369"/>
                <a:ext cx="7802" cy="513301"/>
              </a:xfrm>
              <a:prstGeom prst="rect">
                <a:avLst/>
              </a:prstGeom>
              <a:solidFill>
                <a:srgbClr val="3DA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" name="Rectangle 37"/>
              <p:cNvSpPr>
                <a:spLocks noChangeArrowheads="1"/>
              </p:cNvSpPr>
              <p:nvPr/>
            </p:nvSpPr>
            <p:spPr bwMode="auto">
              <a:xfrm>
                <a:off x="4809923" y="5236369"/>
                <a:ext cx="7802" cy="513301"/>
              </a:xfrm>
              <a:prstGeom prst="rect">
                <a:avLst/>
              </a:prstGeom>
              <a:solidFill>
                <a:srgbClr val="3EA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9" name="Rectangle 38"/>
              <p:cNvSpPr>
                <a:spLocks noChangeArrowheads="1"/>
              </p:cNvSpPr>
              <p:nvPr/>
            </p:nvSpPr>
            <p:spPr bwMode="auto">
              <a:xfrm>
                <a:off x="4817725" y="5236369"/>
                <a:ext cx="5852" cy="513301"/>
              </a:xfrm>
              <a:prstGeom prst="rect">
                <a:avLst/>
              </a:prstGeom>
              <a:solidFill>
                <a:srgbClr val="3EA0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0" name="Rectangle 39"/>
              <p:cNvSpPr>
                <a:spLocks noChangeArrowheads="1"/>
              </p:cNvSpPr>
              <p:nvPr/>
            </p:nvSpPr>
            <p:spPr bwMode="auto">
              <a:xfrm>
                <a:off x="4823577" y="5236369"/>
                <a:ext cx="7802" cy="513301"/>
              </a:xfrm>
              <a:prstGeom prst="rect">
                <a:avLst/>
              </a:prstGeom>
              <a:solidFill>
                <a:srgbClr val="3F9E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1" name="Rectangle 40"/>
              <p:cNvSpPr>
                <a:spLocks noChangeArrowheads="1"/>
              </p:cNvSpPr>
              <p:nvPr/>
            </p:nvSpPr>
            <p:spPr bwMode="auto">
              <a:xfrm>
                <a:off x="4831378" y="5236369"/>
                <a:ext cx="7802" cy="513301"/>
              </a:xfrm>
              <a:prstGeom prst="rect">
                <a:avLst/>
              </a:prstGeom>
              <a:solidFill>
                <a:srgbClr val="3F9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2" name="Rectangle 41"/>
              <p:cNvSpPr>
                <a:spLocks noChangeArrowheads="1"/>
              </p:cNvSpPr>
              <p:nvPr/>
            </p:nvSpPr>
            <p:spPr bwMode="auto">
              <a:xfrm>
                <a:off x="4839181" y="5236369"/>
                <a:ext cx="7802" cy="513301"/>
              </a:xfrm>
              <a:prstGeom prst="rect">
                <a:avLst/>
              </a:prstGeom>
              <a:solidFill>
                <a:srgbClr val="3F9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3" name="Rectangle 42"/>
              <p:cNvSpPr>
                <a:spLocks noChangeArrowheads="1"/>
              </p:cNvSpPr>
              <p:nvPr/>
            </p:nvSpPr>
            <p:spPr bwMode="auto">
              <a:xfrm>
                <a:off x="4846983" y="5236369"/>
                <a:ext cx="5852" cy="513301"/>
              </a:xfrm>
              <a:prstGeom prst="rect">
                <a:avLst/>
              </a:prstGeom>
              <a:solidFill>
                <a:srgbClr val="40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4" name="Rectangle 43"/>
              <p:cNvSpPr>
                <a:spLocks noChangeArrowheads="1"/>
              </p:cNvSpPr>
              <p:nvPr/>
            </p:nvSpPr>
            <p:spPr bwMode="auto">
              <a:xfrm>
                <a:off x="4852835" y="5236369"/>
                <a:ext cx="7802" cy="513301"/>
              </a:xfrm>
              <a:prstGeom prst="rect">
                <a:avLst/>
              </a:prstGeom>
              <a:solidFill>
                <a:srgbClr val="4098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5" name="Rectangle 44"/>
              <p:cNvSpPr>
                <a:spLocks noChangeArrowheads="1"/>
              </p:cNvSpPr>
              <p:nvPr/>
            </p:nvSpPr>
            <p:spPr bwMode="auto">
              <a:xfrm>
                <a:off x="4860637" y="5236369"/>
                <a:ext cx="7802" cy="513301"/>
              </a:xfrm>
              <a:prstGeom prst="rect">
                <a:avLst/>
              </a:prstGeom>
              <a:solidFill>
                <a:srgbClr val="419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6" name="Rectangle 45"/>
              <p:cNvSpPr>
                <a:spLocks noChangeArrowheads="1"/>
              </p:cNvSpPr>
              <p:nvPr/>
            </p:nvSpPr>
            <p:spPr bwMode="auto">
              <a:xfrm>
                <a:off x="4868440" y="5236369"/>
                <a:ext cx="5852" cy="513301"/>
              </a:xfrm>
              <a:prstGeom prst="rect">
                <a:avLst/>
              </a:prstGeom>
              <a:solidFill>
                <a:srgbClr val="4294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7" name="Rectangle 46"/>
              <p:cNvSpPr>
                <a:spLocks noChangeArrowheads="1"/>
              </p:cNvSpPr>
              <p:nvPr/>
            </p:nvSpPr>
            <p:spPr bwMode="auto">
              <a:xfrm>
                <a:off x="4874290" y="5236369"/>
                <a:ext cx="7802" cy="513301"/>
              </a:xfrm>
              <a:prstGeom prst="rect">
                <a:avLst/>
              </a:prstGeom>
              <a:solidFill>
                <a:srgbClr val="429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8" name="Rectangle 47"/>
              <p:cNvSpPr>
                <a:spLocks noChangeArrowheads="1"/>
              </p:cNvSpPr>
              <p:nvPr/>
            </p:nvSpPr>
            <p:spPr bwMode="auto">
              <a:xfrm>
                <a:off x="4882093" y="5236369"/>
                <a:ext cx="7802" cy="513301"/>
              </a:xfrm>
              <a:prstGeom prst="rect">
                <a:avLst/>
              </a:prstGeom>
              <a:solidFill>
                <a:srgbClr val="4291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9" name="Rectangle 48"/>
              <p:cNvSpPr>
                <a:spLocks noChangeArrowheads="1"/>
              </p:cNvSpPr>
              <p:nvPr/>
            </p:nvSpPr>
            <p:spPr bwMode="auto">
              <a:xfrm>
                <a:off x="4889895" y="5236369"/>
                <a:ext cx="5852" cy="513301"/>
              </a:xfrm>
              <a:prstGeom prst="rect">
                <a:avLst/>
              </a:prstGeom>
              <a:solidFill>
                <a:srgbClr val="438F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0" name="Rectangle 49"/>
              <p:cNvSpPr>
                <a:spLocks noChangeArrowheads="1"/>
              </p:cNvSpPr>
              <p:nvPr/>
            </p:nvSpPr>
            <p:spPr bwMode="auto">
              <a:xfrm>
                <a:off x="4895747" y="5236369"/>
                <a:ext cx="7802" cy="513301"/>
              </a:xfrm>
              <a:prstGeom prst="rect">
                <a:avLst/>
              </a:prstGeom>
              <a:solidFill>
                <a:srgbClr val="438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1" name="Rectangle 50"/>
              <p:cNvSpPr>
                <a:spLocks noChangeArrowheads="1"/>
              </p:cNvSpPr>
              <p:nvPr/>
            </p:nvSpPr>
            <p:spPr bwMode="auto">
              <a:xfrm>
                <a:off x="4903549" y="5236369"/>
                <a:ext cx="7802" cy="513301"/>
              </a:xfrm>
              <a:prstGeom prst="rect">
                <a:avLst/>
              </a:prstGeom>
              <a:solidFill>
                <a:srgbClr val="438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2" name="Rectangle 51"/>
              <p:cNvSpPr>
                <a:spLocks noChangeArrowheads="1"/>
              </p:cNvSpPr>
              <p:nvPr/>
            </p:nvSpPr>
            <p:spPr bwMode="auto">
              <a:xfrm>
                <a:off x="4911351" y="5236369"/>
                <a:ext cx="7802" cy="513301"/>
              </a:xfrm>
              <a:prstGeom prst="rect">
                <a:avLst/>
              </a:prstGeom>
              <a:solidFill>
                <a:srgbClr val="448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3" name="Rectangle 52"/>
              <p:cNvSpPr>
                <a:spLocks noChangeArrowheads="1"/>
              </p:cNvSpPr>
              <p:nvPr/>
            </p:nvSpPr>
            <p:spPr bwMode="auto">
              <a:xfrm>
                <a:off x="4919153" y="5236369"/>
                <a:ext cx="5852" cy="513301"/>
              </a:xfrm>
              <a:prstGeom prst="rect">
                <a:avLst/>
              </a:prstGeom>
              <a:solidFill>
                <a:srgbClr val="448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4" name="Rectangle 53"/>
              <p:cNvSpPr>
                <a:spLocks noChangeArrowheads="1"/>
              </p:cNvSpPr>
              <p:nvPr/>
            </p:nvSpPr>
            <p:spPr bwMode="auto">
              <a:xfrm>
                <a:off x="4925004" y="5236369"/>
                <a:ext cx="7802" cy="513301"/>
              </a:xfrm>
              <a:prstGeom prst="rect">
                <a:avLst/>
              </a:prstGeom>
              <a:solidFill>
                <a:srgbClr val="458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" name="Rectangle 54"/>
              <p:cNvSpPr>
                <a:spLocks noChangeArrowheads="1"/>
              </p:cNvSpPr>
              <p:nvPr/>
            </p:nvSpPr>
            <p:spPr bwMode="auto">
              <a:xfrm>
                <a:off x="4932806" y="5236369"/>
                <a:ext cx="7802" cy="513301"/>
              </a:xfrm>
              <a:prstGeom prst="rect">
                <a:avLst/>
              </a:prstGeom>
              <a:solidFill>
                <a:srgbClr val="458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6" name="Rectangle 55"/>
              <p:cNvSpPr>
                <a:spLocks noChangeArrowheads="1"/>
              </p:cNvSpPr>
              <p:nvPr/>
            </p:nvSpPr>
            <p:spPr bwMode="auto">
              <a:xfrm>
                <a:off x="4940608" y="5236369"/>
                <a:ext cx="5852" cy="513301"/>
              </a:xfrm>
              <a:prstGeom prst="rect">
                <a:avLst/>
              </a:prstGeom>
              <a:solidFill>
                <a:srgbClr val="4683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7" name="Rectangle 56"/>
              <p:cNvSpPr>
                <a:spLocks noChangeArrowheads="1"/>
              </p:cNvSpPr>
              <p:nvPr/>
            </p:nvSpPr>
            <p:spPr bwMode="auto">
              <a:xfrm>
                <a:off x="4946461" y="5236369"/>
                <a:ext cx="7802" cy="513301"/>
              </a:xfrm>
              <a:prstGeom prst="rect">
                <a:avLst/>
              </a:prstGeom>
              <a:solidFill>
                <a:srgbClr val="4681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8" name="Rectangle 57"/>
              <p:cNvSpPr>
                <a:spLocks noChangeArrowheads="1"/>
              </p:cNvSpPr>
              <p:nvPr/>
            </p:nvSpPr>
            <p:spPr bwMode="auto">
              <a:xfrm>
                <a:off x="4310587" y="5236369"/>
                <a:ext cx="643676" cy="513301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9" name="Rectangle 58"/>
              <p:cNvSpPr>
                <a:spLocks noChangeArrowheads="1"/>
              </p:cNvSpPr>
              <p:nvPr/>
            </p:nvSpPr>
            <p:spPr bwMode="auto">
              <a:xfrm>
                <a:off x="4454926" y="5281330"/>
                <a:ext cx="315792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«Wisdom»</a:t>
                </a:r>
                <a:endParaRPr lang="en-US" altLang="en-US"/>
              </a:p>
            </p:txBody>
          </p:sp>
          <p:sp>
            <p:nvSpPr>
              <p:cNvPr id="780" name="Rectangle 59"/>
              <p:cNvSpPr>
                <a:spLocks noChangeArrowheads="1"/>
              </p:cNvSpPr>
              <p:nvPr/>
            </p:nvSpPr>
            <p:spPr bwMode="auto">
              <a:xfrm>
                <a:off x="4454926" y="5378745"/>
                <a:ext cx="318998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 b="1">
                    <a:solidFill>
                      <a:srgbClr val="000000"/>
                    </a:solidFill>
                  </a:rPr>
                  <a:t>Scientific </a:t>
                </a:r>
                <a:endParaRPr lang="en-US" altLang="en-US"/>
              </a:p>
            </p:txBody>
          </p:sp>
          <p:sp>
            <p:nvSpPr>
              <p:cNvPr id="781" name="Rectangle 60"/>
              <p:cNvSpPr>
                <a:spLocks noChangeArrowheads="1"/>
              </p:cNvSpPr>
              <p:nvPr/>
            </p:nvSpPr>
            <p:spPr bwMode="auto">
              <a:xfrm>
                <a:off x="4454926" y="5474287"/>
                <a:ext cx="322204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 b="1">
                    <a:solidFill>
                      <a:srgbClr val="000000"/>
                    </a:solidFill>
                  </a:rPr>
                  <a:t>Challenge</a:t>
                </a:r>
                <a:endParaRPr lang="en-US" altLang="en-US"/>
              </a:p>
            </p:txBody>
          </p:sp>
          <p:sp>
            <p:nvSpPr>
              <p:cNvPr id="782" name="Line 61"/>
              <p:cNvSpPr>
                <a:spLocks noChangeShapeType="1"/>
              </p:cNvSpPr>
              <p:nvPr/>
            </p:nvSpPr>
            <p:spPr bwMode="auto">
              <a:xfrm>
                <a:off x="4310587" y="5609168"/>
                <a:ext cx="643676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3" name="Line 609"/>
              <p:cNvSpPr>
                <a:spLocks noChangeShapeType="1"/>
              </p:cNvSpPr>
              <p:nvPr/>
            </p:nvSpPr>
            <p:spPr bwMode="auto">
              <a:xfrm>
                <a:off x="4628523" y="4700588"/>
                <a:ext cx="0" cy="535781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4" name="Freeform 610"/>
              <p:cNvSpPr>
                <a:spLocks noEditPoints="1"/>
              </p:cNvSpPr>
              <p:nvPr/>
            </p:nvSpPr>
            <p:spPr bwMode="auto">
              <a:xfrm>
                <a:off x="4585612" y="5123967"/>
                <a:ext cx="85823" cy="112402"/>
              </a:xfrm>
              <a:custGeom>
                <a:avLst/>
                <a:gdLst>
                  <a:gd name="T0" fmla="*/ 22 w 44"/>
                  <a:gd name="T1" fmla="*/ 60 h 60"/>
                  <a:gd name="T2" fmla="*/ 0 w 44"/>
                  <a:gd name="T3" fmla="*/ 0 h 60"/>
                  <a:gd name="T4" fmla="*/ 22 w 44"/>
                  <a:gd name="T5" fmla="*/ 60 h 60"/>
                  <a:gd name="T6" fmla="*/ 44 w 44"/>
                  <a:gd name="T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60">
                    <a:moveTo>
                      <a:pt x="22" y="60"/>
                    </a:moveTo>
                    <a:lnTo>
                      <a:pt x="0" y="0"/>
                    </a:lnTo>
                    <a:moveTo>
                      <a:pt x="22" y="60"/>
                    </a:moveTo>
                    <a:lnTo>
                      <a:pt x="44" y="0"/>
                    </a:ln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5" name="Rectangle 611"/>
              <p:cNvSpPr>
                <a:spLocks noChangeArrowheads="1"/>
              </p:cNvSpPr>
              <p:nvPr/>
            </p:nvSpPr>
            <p:spPr bwMode="auto">
              <a:xfrm>
                <a:off x="4687039" y="4738055"/>
                <a:ext cx="100990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1..*</a:t>
                </a:r>
                <a:endParaRPr lang="en-US" altLang="en-US"/>
              </a:p>
            </p:txBody>
          </p:sp>
          <p:sp>
            <p:nvSpPr>
              <p:cNvPr id="786" name="Rectangle 612"/>
              <p:cNvSpPr>
                <a:spLocks noChangeArrowheads="1"/>
              </p:cNvSpPr>
              <p:nvPr/>
            </p:nvSpPr>
            <p:spPr bwMode="auto">
              <a:xfrm>
                <a:off x="4462728" y="4863571"/>
                <a:ext cx="282129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relatedTo</a:t>
                </a:r>
                <a:endParaRPr lang="en-US" altLang="en-US"/>
              </a:p>
            </p:txBody>
          </p:sp>
          <p:sp>
            <p:nvSpPr>
              <p:cNvPr id="787" name="Rectangle 613"/>
              <p:cNvSpPr>
                <a:spLocks noChangeArrowheads="1"/>
              </p:cNvSpPr>
              <p:nvPr/>
            </p:nvSpPr>
            <p:spPr bwMode="auto">
              <a:xfrm>
                <a:off x="4687039" y="5103361"/>
                <a:ext cx="100990" cy="807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0..*</a:t>
                </a:r>
                <a:endParaRPr lang="en-US" altLang="en-US"/>
              </a:p>
            </p:txBody>
          </p:sp>
        </p:grpSp>
        <p:grpSp>
          <p:nvGrpSpPr>
            <p:cNvPr id="675" name="Gruppo 674"/>
            <p:cNvGrpSpPr/>
            <p:nvPr/>
          </p:nvGrpSpPr>
          <p:grpSpPr>
            <a:xfrm>
              <a:off x="6058183" y="2259599"/>
              <a:ext cx="1166418" cy="490820"/>
              <a:chOff x="7273816" y="1869798"/>
              <a:chExt cx="1555224" cy="654427"/>
            </a:xfrm>
          </p:grpSpPr>
          <p:sp>
            <p:nvSpPr>
              <p:cNvPr id="676" name="Rectangle 303"/>
              <p:cNvSpPr>
                <a:spLocks noChangeArrowheads="1"/>
              </p:cNvSpPr>
              <p:nvPr/>
            </p:nvSpPr>
            <p:spPr bwMode="auto">
              <a:xfrm>
                <a:off x="7970806" y="1899771"/>
                <a:ext cx="858234" cy="624454"/>
              </a:xfrm>
              <a:prstGeom prst="rect">
                <a:avLst/>
              </a:prstGeom>
              <a:solidFill>
                <a:srgbClr val="C0B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7" name="Rectangle 304"/>
              <p:cNvSpPr>
                <a:spLocks noChangeArrowheads="1"/>
              </p:cNvSpPr>
              <p:nvPr/>
            </p:nvSpPr>
            <p:spPr bwMode="auto">
              <a:xfrm>
                <a:off x="7970806" y="1899771"/>
                <a:ext cx="858234" cy="624454"/>
              </a:xfrm>
              <a:prstGeom prst="rect">
                <a:avLst/>
              </a:prstGeom>
              <a:noFill/>
              <a:ln w="6350" cap="sq">
                <a:solidFill>
                  <a:srgbClr val="C0BFC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8" name="Rectangle 305"/>
              <p:cNvSpPr>
                <a:spLocks noChangeArrowheads="1"/>
              </p:cNvSpPr>
              <p:nvPr/>
            </p:nvSpPr>
            <p:spPr bwMode="auto">
              <a:xfrm>
                <a:off x="7939597" y="1869798"/>
                <a:ext cx="434318" cy="624454"/>
              </a:xfrm>
              <a:prstGeom prst="rect">
                <a:avLst/>
              </a:prstGeom>
              <a:solidFill>
                <a:srgbClr val="32CD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9" name="Rectangle 306"/>
              <p:cNvSpPr>
                <a:spLocks noChangeArrowheads="1"/>
              </p:cNvSpPr>
              <p:nvPr/>
            </p:nvSpPr>
            <p:spPr bwMode="auto">
              <a:xfrm>
                <a:off x="8373916" y="1869798"/>
                <a:ext cx="10403" cy="624454"/>
              </a:xfrm>
              <a:prstGeom prst="rect">
                <a:avLst/>
              </a:prstGeom>
              <a:solidFill>
                <a:srgbClr val="32CC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0" name="Rectangle 307"/>
              <p:cNvSpPr>
                <a:spLocks noChangeArrowheads="1"/>
              </p:cNvSpPr>
              <p:nvPr/>
            </p:nvSpPr>
            <p:spPr bwMode="auto">
              <a:xfrm>
                <a:off x="8384319" y="1869798"/>
                <a:ext cx="10403" cy="624454"/>
              </a:xfrm>
              <a:prstGeom prst="rect">
                <a:avLst/>
              </a:prstGeom>
              <a:solidFill>
                <a:srgbClr val="33CA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1" name="Rectangle 308"/>
              <p:cNvSpPr>
                <a:spLocks noChangeArrowheads="1"/>
              </p:cNvSpPr>
              <p:nvPr/>
            </p:nvSpPr>
            <p:spPr bwMode="auto">
              <a:xfrm>
                <a:off x="8394722" y="1869798"/>
                <a:ext cx="10403" cy="624454"/>
              </a:xfrm>
              <a:prstGeom prst="rect">
                <a:avLst/>
              </a:prstGeom>
              <a:solidFill>
                <a:srgbClr val="33C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2" name="Rectangle 309"/>
              <p:cNvSpPr>
                <a:spLocks noChangeArrowheads="1"/>
              </p:cNvSpPr>
              <p:nvPr/>
            </p:nvSpPr>
            <p:spPr bwMode="auto">
              <a:xfrm>
                <a:off x="8405124" y="1869798"/>
                <a:ext cx="7802" cy="624454"/>
              </a:xfrm>
              <a:prstGeom prst="rect">
                <a:avLst/>
              </a:prstGeom>
              <a:solidFill>
                <a:srgbClr val="34C7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3" name="Rectangle 310"/>
              <p:cNvSpPr>
                <a:spLocks noChangeArrowheads="1"/>
              </p:cNvSpPr>
              <p:nvPr/>
            </p:nvSpPr>
            <p:spPr bwMode="auto">
              <a:xfrm>
                <a:off x="8412927" y="1869798"/>
                <a:ext cx="10403" cy="624454"/>
              </a:xfrm>
              <a:prstGeom prst="rect">
                <a:avLst/>
              </a:prstGeom>
              <a:solidFill>
                <a:srgbClr val="34C5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4" name="Rectangle 311"/>
              <p:cNvSpPr>
                <a:spLocks noChangeArrowheads="1"/>
              </p:cNvSpPr>
              <p:nvPr/>
            </p:nvSpPr>
            <p:spPr bwMode="auto">
              <a:xfrm>
                <a:off x="8423329" y="1869798"/>
                <a:ext cx="10403" cy="624454"/>
              </a:xfrm>
              <a:prstGeom prst="rect">
                <a:avLst/>
              </a:prstGeom>
              <a:solidFill>
                <a:srgbClr val="35C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5" name="Rectangle 312"/>
              <p:cNvSpPr>
                <a:spLocks noChangeArrowheads="1"/>
              </p:cNvSpPr>
              <p:nvPr/>
            </p:nvSpPr>
            <p:spPr bwMode="auto">
              <a:xfrm>
                <a:off x="8433732" y="1869798"/>
                <a:ext cx="7802" cy="624454"/>
              </a:xfrm>
              <a:prstGeom prst="rect">
                <a:avLst/>
              </a:prstGeom>
              <a:solidFill>
                <a:srgbClr val="35C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" name="Rectangle 313"/>
              <p:cNvSpPr>
                <a:spLocks noChangeArrowheads="1"/>
              </p:cNvSpPr>
              <p:nvPr/>
            </p:nvSpPr>
            <p:spPr bwMode="auto">
              <a:xfrm>
                <a:off x="8441534" y="1869798"/>
                <a:ext cx="10403" cy="624454"/>
              </a:xfrm>
              <a:prstGeom prst="rect">
                <a:avLst/>
              </a:prstGeom>
              <a:solidFill>
                <a:srgbClr val="36C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7" name="Rectangle 314"/>
              <p:cNvSpPr>
                <a:spLocks noChangeArrowheads="1"/>
              </p:cNvSpPr>
              <p:nvPr/>
            </p:nvSpPr>
            <p:spPr bwMode="auto">
              <a:xfrm>
                <a:off x="8451937" y="1869798"/>
                <a:ext cx="10403" cy="624454"/>
              </a:xfrm>
              <a:prstGeom prst="rect">
                <a:avLst/>
              </a:prstGeom>
              <a:solidFill>
                <a:srgbClr val="36BE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8" name="Rectangle 315"/>
              <p:cNvSpPr>
                <a:spLocks noChangeArrowheads="1"/>
              </p:cNvSpPr>
              <p:nvPr/>
            </p:nvSpPr>
            <p:spPr bwMode="auto">
              <a:xfrm>
                <a:off x="8462340" y="1869798"/>
                <a:ext cx="7802" cy="624454"/>
              </a:xfrm>
              <a:prstGeom prst="rect">
                <a:avLst/>
              </a:prstGeom>
              <a:solidFill>
                <a:srgbClr val="36BD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9" name="Rectangle 316"/>
              <p:cNvSpPr>
                <a:spLocks noChangeArrowheads="1"/>
              </p:cNvSpPr>
              <p:nvPr/>
            </p:nvSpPr>
            <p:spPr bwMode="auto">
              <a:xfrm>
                <a:off x="8470142" y="1869798"/>
                <a:ext cx="10403" cy="624454"/>
              </a:xfrm>
              <a:prstGeom prst="rect">
                <a:avLst/>
              </a:prstGeom>
              <a:solidFill>
                <a:srgbClr val="37BB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0" name="Rectangle 317"/>
              <p:cNvSpPr>
                <a:spLocks noChangeArrowheads="1"/>
              </p:cNvSpPr>
              <p:nvPr/>
            </p:nvSpPr>
            <p:spPr bwMode="auto">
              <a:xfrm>
                <a:off x="8480545" y="1869798"/>
                <a:ext cx="10403" cy="624454"/>
              </a:xfrm>
              <a:prstGeom prst="rect">
                <a:avLst/>
              </a:prstGeom>
              <a:solidFill>
                <a:srgbClr val="37B9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1" name="Rectangle 318"/>
              <p:cNvSpPr>
                <a:spLocks noChangeArrowheads="1"/>
              </p:cNvSpPr>
              <p:nvPr/>
            </p:nvSpPr>
            <p:spPr bwMode="auto">
              <a:xfrm>
                <a:off x="8490948" y="1869798"/>
                <a:ext cx="10403" cy="624454"/>
              </a:xfrm>
              <a:prstGeom prst="rect">
                <a:avLst/>
              </a:prstGeom>
              <a:solidFill>
                <a:srgbClr val="38B8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2" name="Rectangle 319"/>
              <p:cNvSpPr>
                <a:spLocks noChangeArrowheads="1"/>
              </p:cNvSpPr>
              <p:nvPr/>
            </p:nvSpPr>
            <p:spPr bwMode="auto">
              <a:xfrm>
                <a:off x="8501351" y="1869798"/>
                <a:ext cx="7802" cy="624454"/>
              </a:xfrm>
              <a:prstGeom prst="rect">
                <a:avLst/>
              </a:prstGeom>
              <a:solidFill>
                <a:srgbClr val="38B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3" name="Rectangle 320"/>
              <p:cNvSpPr>
                <a:spLocks noChangeArrowheads="1"/>
              </p:cNvSpPr>
              <p:nvPr/>
            </p:nvSpPr>
            <p:spPr bwMode="auto">
              <a:xfrm>
                <a:off x="8509153" y="1869798"/>
                <a:ext cx="10403" cy="624454"/>
              </a:xfrm>
              <a:prstGeom prst="rect">
                <a:avLst/>
              </a:prstGeom>
              <a:solidFill>
                <a:srgbClr val="39B4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4" name="Rectangle 321"/>
              <p:cNvSpPr>
                <a:spLocks noChangeArrowheads="1"/>
              </p:cNvSpPr>
              <p:nvPr/>
            </p:nvSpPr>
            <p:spPr bwMode="auto">
              <a:xfrm>
                <a:off x="8519556" y="1869798"/>
                <a:ext cx="10403" cy="624454"/>
              </a:xfrm>
              <a:prstGeom prst="rect">
                <a:avLst/>
              </a:prstGeom>
              <a:solidFill>
                <a:srgbClr val="39B2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5" name="Rectangle 322"/>
              <p:cNvSpPr>
                <a:spLocks noChangeArrowheads="1"/>
              </p:cNvSpPr>
              <p:nvPr/>
            </p:nvSpPr>
            <p:spPr bwMode="auto">
              <a:xfrm>
                <a:off x="8529958" y="1869798"/>
                <a:ext cx="7802" cy="624454"/>
              </a:xfrm>
              <a:prstGeom prst="rect">
                <a:avLst/>
              </a:prstGeom>
              <a:solidFill>
                <a:srgbClr val="3AB0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6" name="Rectangle 323"/>
              <p:cNvSpPr>
                <a:spLocks noChangeArrowheads="1"/>
              </p:cNvSpPr>
              <p:nvPr/>
            </p:nvSpPr>
            <p:spPr bwMode="auto">
              <a:xfrm>
                <a:off x="8537761" y="1869798"/>
                <a:ext cx="10403" cy="624454"/>
              </a:xfrm>
              <a:prstGeom prst="rect">
                <a:avLst/>
              </a:prstGeom>
              <a:solidFill>
                <a:srgbClr val="3AAF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7" name="Rectangle 324"/>
              <p:cNvSpPr>
                <a:spLocks noChangeArrowheads="1"/>
              </p:cNvSpPr>
              <p:nvPr/>
            </p:nvSpPr>
            <p:spPr bwMode="auto">
              <a:xfrm>
                <a:off x="8548163" y="1869798"/>
                <a:ext cx="10403" cy="624454"/>
              </a:xfrm>
              <a:prstGeom prst="rect">
                <a:avLst/>
              </a:prstGeom>
              <a:solidFill>
                <a:srgbClr val="3BAD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8" name="Rectangle 325"/>
              <p:cNvSpPr>
                <a:spLocks noChangeArrowheads="1"/>
              </p:cNvSpPr>
              <p:nvPr/>
            </p:nvSpPr>
            <p:spPr bwMode="auto">
              <a:xfrm>
                <a:off x="8558566" y="1869798"/>
                <a:ext cx="10403" cy="624454"/>
              </a:xfrm>
              <a:prstGeom prst="rect">
                <a:avLst/>
              </a:prstGeom>
              <a:solidFill>
                <a:srgbClr val="3CAB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9" name="Rectangle 326"/>
              <p:cNvSpPr>
                <a:spLocks noChangeArrowheads="1"/>
              </p:cNvSpPr>
              <p:nvPr/>
            </p:nvSpPr>
            <p:spPr bwMode="auto">
              <a:xfrm>
                <a:off x="8568969" y="1869798"/>
                <a:ext cx="7802" cy="624454"/>
              </a:xfrm>
              <a:prstGeom prst="rect">
                <a:avLst/>
              </a:prstGeom>
              <a:solidFill>
                <a:srgbClr val="3CA9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0" name="Rectangle 327"/>
              <p:cNvSpPr>
                <a:spLocks noChangeArrowheads="1"/>
              </p:cNvSpPr>
              <p:nvPr/>
            </p:nvSpPr>
            <p:spPr bwMode="auto">
              <a:xfrm>
                <a:off x="8576771" y="1869798"/>
                <a:ext cx="10403" cy="624454"/>
              </a:xfrm>
              <a:prstGeom prst="rect">
                <a:avLst/>
              </a:prstGeom>
              <a:solidFill>
                <a:srgbClr val="3DA7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1" name="Rectangle 328"/>
              <p:cNvSpPr>
                <a:spLocks noChangeArrowheads="1"/>
              </p:cNvSpPr>
              <p:nvPr/>
            </p:nvSpPr>
            <p:spPr bwMode="auto">
              <a:xfrm>
                <a:off x="8587174" y="1869798"/>
                <a:ext cx="10403" cy="624454"/>
              </a:xfrm>
              <a:prstGeom prst="rect">
                <a:avLst/>
              </a:prstGeom>
              <a:solidFill>
                <a:srgbClr val="3DA6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2" name="Rectangle 329"/>
              <p:cNvSpPr>
                <a:spLocks noChangeArrowheads="1"/>
              </p:cNvSpPr>
              <p:nvPr/>
            </p:nvSpPr>
            <p:spPr bwMode="auto">
              <a:xfrm>
                <a:off x="8597577" y="1869798"/>
                <a:ext cx="7802" cy="624454"/>
              </a:xfrm>
              <a:prstGeom prst="rect">
                <a:avLst/>
              </a:prstGeom>
              <a:solidFill>
                <a:srgbClr val="3DA4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3" name="Rectangle 330"/>
              <p:cNvSpPr>
                <a:spLocks noChangeArrowheads="1"/>
              </p:cNvSpPr>
              <p:nvPr/>
            </p:nvSpPr>
            <p:spPr bwMode="auto">
              <a:xfrm>
                <a:off x="8605379" y="1869798"/>
                <a:ext cx="10403" cy="624454"/>
              </a:xfrm>
              <a:prstGeom prst="rect">
                <a:avLst/>
              </a:prstGeom>
              <a:solidFill>
                <a:srgbClr val="3EA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4" name="Rectangle 331"/>
              <p:cNvSpPr>
                <a:spLocks noChangeArrowheads="1"/>
              </p:cNvSpPr>
              <p:nvPr/>
            </p:nvSpPr>
            <p:spPr bwMode="auto">
              <a:xfrm>
                <a:off x="8615782" y="1869798"/>
                <a:ext cx="10403" cy="624454"/>
              </a:xfrm>
              <a:prstGeom prst="rect">
                <a:avLst/>
              </a:prstGeom>
              <a:solidFill>
                <a:srgbClr val="3EA0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5" name="Rectangle 332"/>
              <p:cNvSpPr>
                <a:spLocks noChangeArrowheads="1"/>
              </p:cNvSpPr>
              <p:nvPr/>
            </p:nvSpPr>
            <p:spPr bwMode="auto">
              <a:xfrm>
                <a:off x="8626185" y="1869798"/>
                <a:ext cx="10403" cy="624454"/>
              </a:xfrm>
              <a:prstGeom prst="rect">
                <a:avLst/>
              </a:prstGeom>
              <a:solidFill>
                <a:srgbClr val="3F9E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6" name="Rectangle 333"/>
              <p:cNvSpPr>
                <a:spLocks noChangeArrowheads="1"/>
              </p:cNvSpPr>
              <p:nvPr/>
            </p:nvSpPr>
            <p:spPr bwMode="auto">
              <a:xfrm>
                <a:off x="8636588" y="1869798"/>
                <a:ext cx="7802" cy="624454"/>
              </a:xfrm>
              <a:prstGeom prst="rect">
                <a:avLst/>
              </a:prstGeom>
              <a:solidFill>
                <a:srgbClr val="3F9D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7" name="Rectangle 334"/>
              <p:cNvSpPr>
                <a:spLocks noChangeArrowheads="1"/>
              </p:cNvSpPr>
              <p:nvPr/>
            </p:nvSpPr>
            <p:spPr bwMode="auto">
              <a:xfrm>
                <a:off x="8644390" y="1869798"/>
                <a:ext cx="10403" cy="624454"/>
              </a:xfrm>
              <a:prstGeom prst="rect">
                <a:avLst/>
              </a:prstGeom>
              <a:solidFill>
                <a:srgbClr val="3F9B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8" name="Rectangle 335"/>
              <p:cNvSpPr>
                <a:spLocks noChangeArrowheads="1"/>
              </p:cNvSpPr>
              <p:nvPr/>
            </p:nvSpPr>
            <p:spPr bwMode="auto">
              <a:xfrm>
                <a:off x="8654792" y="1869798"/>
                <a:ext cx="10403" cy="624454"/>
              </a:xfrm>
              <a:prstGeom prst="rect">
                <a:avLst/>
              </a:prstGeom>
              <a:solidFill>
                <a:srgbClr val="409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9" name="Rectangle 336"/>
              <p:cNvSpPr>
                <a:spLocks noChangeArrowheads="1"/>
              </p:cNvSpPr>
              <p:nvPr/>
            </p:nvSpPr>
            <p:spPr bwMode="auto">
              <a:xfrm>
                <a:off x="8665195" y="1869798"/>
                <a:ext cx="7802" cy="624454"/>
              </a:xfrm>
              <a:prstGeom prst="rect">
                <a:avLst/>
              </a:prstGeom>
              <a:solidFill>
                <a:srgbClr val="4098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0" name="Rectangle 337"/>
              <p:cNvSpPr>
                <a:spLocks noChangeArrowheads="1"/>
              </p:cNvSpPr>
              <p:nvPr/>
            </p:nvSpPr>
            <p:spPr bwMode="auto">
              <a:xfrm>
                <a:off x="8672997" y="1869798"/>
                <a:ext cx="10403" cy="624454"/>
              </a:xfrm>
              <a:prstGeom prst="rect">
                <a:avLst/>
              </a:prstGeom>
              <a:solidFill>
                <a:srgbClr val="4196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1" name="Rectangle 338"/>
              <p:cNvSpPr>
                <a:spLocks noChangeArrowheads="1"/>
              </p:cNvSpPr>
              <p:nvPr/>
            </p:nvSpPr>
            <p:spPr bwMode="auto">
              <a:xfrm>
                <a:off x="8683400" y="1869798"/>
                <a:ext cx="10403" cy="624454"/>
              </a:xfrm>
              <a:prstGeom prst="rect">
                <a:avLst/>
              </a:prstGeom>
              <a:solidFill>
                <a:srgbClr val="4294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2" name="Rectangle 339"/>
              <p:cNvSpPr>
                <a:spLocks noChangeArrowheads="1"/>
              </p:cNvSpPr>
              <p:nvPr/>
            </p:nvSpPr>
            <p:spPr bwMode="auto">
              <a:xfrm>
                <a:off x="8693803" y="1869798"/>
                <a:ext cx="10403" cy="624454"/>
              </a:xfrm>
              <a:prstGeom prst="rect">
                <a:avLst/>
              </a:prstGeom>
              <a:solidFill>
                <a:srgbClr val="4293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3" name="Rectangle 340"/>
              <p:cNvSpPr>
                <a:spLocks noChangeArrowheads="1"/>
              </p:cNvSpPr>
              <p:nvPr/>
            </p:nvSpPr>
            <p:spPr bwMode="auto">
              <a:xfrm>
                <a:off x="8704206" y="1869798"/>
                <a:ext cx="7802" cy="624454"/>
              </a:xfrm>
              <a:prstGeom prst="rect">
                <a:avLst/>
              </a:prstGeom>
              <a:solidFill>
                <a:srgbClr val="4291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4" name="Rectangle 341"/>
              <p:cNvSpPr>
                <a:spLocks noChangeArrowheads="1"/>
              </p:cNvSpPr>
              <p:nvPr/>
            </p:nvSpPr>
            <p:spPr bwMode="auto">
              <a:xfrm>
                <a:off x="8712008" y="1869798"/>
                <a:ext cx="10403" cy="624454"/>
              </a:xfrm>
              <a:prstGeom prst="rect">
                <a:avLst/>
              </a:prstGeom>
              <a:solidFill>
                <a:srgbClr val="438F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5" name="Rectangle 342"/>
              <p:cNvSpPr>
                <a:spLocks noChangeArrowheads="1"/>
              </p:cNvSpPr>
              <p:nvPr/>
            </p:nvSpPr>
            <p:spPr bwMode="auto">
              <a:xfrm>
                <a:off x="8722411" y="1869798"/>
                <a:ext cx="10403" cy="624454"/>
              </a:xfrm>
              <a:prstGeom prst="rect">
                <a:avLst/>
              </a:prstGeom>
              <a:solidFill>
                <a:srgbClr val="438D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" name="Rectangle 343"/>
              <p:cNvSpPr>
                <a:spLocks noChangeArrowheads="1"/>
              </p:cNvSpPr>
              <p:nvPr/>
            </p:nvSpPr>
            <p:spPr bwMode="auto">
              <a:xfrm>
                <a:off x="8732814" y="1869798"/>
                <a:ext cx="7802" cy="624454"/>
              </a:xfrm>
              <a:prstGeom prst="rect">
                <a:avLst/>
              </a:prstGeom>
              <a:solidFill>
                <a:srgbClr val="438C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" name="Rectangle 344"/>
              <p:cNvSpPr>
                <a:spLocks noChangeArrowheads="1"/>
              </p:cNvSpPr>
              <p:nvPr/>
            </p:nvSpPr>
            <p:spPr bwMode="auto">
              <a:xfrm>
                <a:off x="8740616" y="1869798"/>
                <a:ext cx="10403" cy="624454"/>
              </a:xfrm>
              <a:prstGeom prst="rect">
                <a:avLst/>
              </a:prstGeom>
              <a:solidFill>
                <a:srgbClr val="448A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8" name="Rectangle 345"/>
              <p:cNvSpPr>
                <a:spLocks noChangeArrowheads="1"/>
              </p:cNvSpPr>
              <p:nvPr/>
            </p:nvSpPr>
            <p:spPr bwMode="auto">
              <a:xfrm>
                <a:off x="8751019" y="1869798"/>
                <a:ext cx="10403" cy="624454"/>
              </a:xfrm>
              <a:prstGeom prst="rect">
                <a:avLst/>
              </a:prstGeom>
              <a:solidFill>
                <a:srgbClr val="4488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9" name="Rectangle 346"/>
              <p:cNvSpPr>
                <a:spLocks noChangeArrowheads="1"/>
              </p:cNvSpPr>
              <p:nvPr/>
            </p:nvSpPr>
            <p:spPr bwMode="auto">
              <a:xfrm>
                <a:off x="8761422" y="1869798"/>
                <a:ext cx="10403" cy="624454"/>
              </a:xfrm>
              <a:prstGeom prst="rect">
                <a:avLst/>
              </a:prstGeom>
              <a:solidFill>
                <a:srgbClr val="4586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0" name="Rectangle 347"/>
              <p:cNvSpPr>
                <a:spLocks noChangeArrowheads="1"/>
              </p:cNvSpPr>
              <p:nvPr/>
            </p:nvSpPr>
            <p:spPr bwMode="auto">
              <a:xfrm>
                <a:off x="8771824" y="1869798"/>
                <a:ext cx="7802" cy="624454"/>
              </a:xfrm>
              <a:prstGeom prst="rect">
                <a:avLst/>
              </a:prstGeom>
              <a:solidFill>
                <a:srgbClr val="4584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1" name="Rectangle 348"/>
              <p:cNvSpPr>
                <a:spLocks noChangeArrowheads="1"/>
              </p:cNvSpPr>
              <p:nvPr/>
            </p:nvSpPr>
            <p:spPr bwMode="auto">
              <a:xfrm>
                <a:off x="8779627" y="1869798"/>
                <a:ext cx="10403" cy="624454"/>
              </a:xfrm>
              <a:prstGeom prst="rect">
                <a:avLst/>
              </a:prstGeom>
              <a:solidFill>
                <a:srgbClr val="4683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2" name="Rectangle 349"/>
              <p:cNvSpPr>
                <a:spLocks noChangeArrowheads="1"/>
              </p:cNvSpPr>
              <p:nvPr/>
            </p:nvSpPr>
            <p:spPr bwMode="auto">
              <a:xfrm>
                <a:off x="8790029" y="1869798"/>
                <a:ext cx="10403" cy="624454"/>
              </a:xfrm>
              <a:prstGeom prst="rect">
                <a:avLst/>
              </a:prstGeom>
              <a:solidFill>
                <a:srgbClr val="4681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3" name="Rectangle 350"/>
              <p:cNvSpPr>
                <a:spLocks noChangeArrowheads="1"/>
              </p:cNvSpPr>
              <p:nvPr/>
            </p:nvSpPr>
            <p:spPr bwMode="auto">
              <a:xfrm>
                <a:off x="7939597" y="1869798"/>
                <a:ext cx="860835" cy="624454"/>
              </a:xfrm>
              <a:prstGeom prst="rect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4" name="Rectangle 351"/>
              <p:cNvSpPr>
                <a:spLocks noChangeArrowheads="1"/>
              </p:cNvSpPr>
              <p:nvPr/>
            </p:nvSpPr>
            <p:spPr bwMode="auto">
              <a:xfrm>
                <a:off x="8134651" y="1929745"/>
                <a:ext cx="421056" cy="107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«Wisdom»</a:t>
                </a:r>
                <a:endParaRPr lang="en-US" altLang="en-US"/>
              </a:p>
            </p:txBody>
          </p:sp>
          <p:sp>
            <p:nvSpPr>
              <p:cNvPr id="725" name="Rectangle 352"/>
              <p:cNvSpPr>
                <a:spLocks noChangeArrowheads="1"/>
              </p:cNvSpPr>
              <p:nvPr/>
            </p:nvSpPr>
            <p:spPr bwMode="auto">
              <a:xfrm>
                <a:off x="8152856" y="2059631"/>
                <a:ext cx="403957" cy="107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 b="1">
                    <a:solidFill>
                      <a:srgbClr val="000000"/>
                    </a:solidFill>
                  </a:rPr>
                  <a:t>What if ...</a:t>
                </a:r>
                <a:endParaRPr lang="en-US" altLang="en-US"/>
              </a:p>
            </p:txBody>
          </p:sp>
          <p:sp>
            <p:nvSpPr>
              <p:cNvPr id="726" name="Line 353"/>
              <p:cNvSpPr>
                <a:spLocks noChangeShapeType="1"/>
              </p:cNvSpPr>
              <p:nvPr/>
            </p:nvSpPr>
            <p:spPr bwMode="auto">
              <a:xfrm>
                <a:off x="7939597" y="2236976"/>
                <a:ext cx="860835" cy="0"/>
              </a:xfrm>
              <a:prstGeom prst="line">
                <a:avLst/>
              </a:prstGeom>
              <a:noFill/>
              <a:ln w="635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7" name="Line 619"/>
              <p:cNvSpPr>
                <a:spLocks noChangeShapeType="1"/>
              </p:cNvSpPr>
              <p:nvPr/>
            </p:nvSpPr>
            <p:spPr bwMode="auto">
              <a:xfrm flipH="1">
                <a:off x="7273816" y="2187019"/>
                <a:ext cx="665782" cy="0"/>
              </a:xfrm>
              <a:prstGeom prst="line">
                <a:avLst/>
              </a:prstGeom>
              <a:noFill/>
              <a:ln w="6350" cap="rnd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8" name="Freeform 620"/>
              <p:cNvSpPr>
                <a:spLocks noEditPoints="1"/>
              </p:cNvSpPr>
              <p:nvPr/>
            </p:nvSpPr>
            <p:spPr bwMode="auto">
              <a:xfrm>
                <a:off x="7273816" y="2127071"/>
                <a:ext cx="145640" cy="119895"/>
              </a:xfrm>
              <a:custGeom>
                <a:avLst/>
                <a:gdLst>
                  <a:gd name="T0" fmla="*/ 0 w 56"/>
                  <a:gd name="T1" fmla="*/ 24 h 48"/>
                  <a:gd name="T2" fmla="*/ 56 w 56"/>
                  <a:gd name="T3" fmla="*/ 0 h 48"/>
                  <a:gd name="T4" fmla="*/ 0 w 56"/>
                  <a:gd name="T5" fmla="*/ 24 h 48"/>
                  <a:gd name="T6" fmla="*/ 56 w 56"/>
                  <a:gd name="T7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8">
                    <a:moveTo>
                      <a:pt x="0" y="24"/>
                    </a:moveTo>
                    <a:lnTo>
                      <a:pt x="56" y="0"/>
                    </a:lnTo>
                    <a:moveTo>
                      <a:pt x="0" y="24"/>
                    </a:moveTo>
                    <a:lnTo>
                      <a:pt x="56" y="48"/>
                    </a:lnTo>
                  </a:path>
                </a:pathLst>
              </a:custGeom>
              <a:noFill/>
              <a:ln w="6350" cap="rnd">
                <a:solidFill>
                  <a:srgbClr val="000000"/>
                </a:solidFill>
                <a:prstDash val="solid"/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9" name="Rectangle 621"/>
              <p:cNvSpPr>
                <a:spLocks noChangeArrowheads="1"/>
              </p:cNvSpPr>
              <p:nvPr/>
            </p:nvSpPr>
            <p:spPr bwMode="auto">
              <a:xfrm>
                <a:off x="7333631" y="1959719"/>
                <a:ext cx="519373" cy="107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addressedBy</a:t>
                </a:r>
                <a:endParaRPr lang="en-US" altLang="en-US"/>
              </a:p>
            </p:txBody>
          </p:sp>
          <p:sp>
            <p:nvSpPr>
              <p:cNvPr id="730" name="Rectangle 622"/>
              <p:cNvSpPr>
                <a:spLocks noChangeArrowheads="1"/>
              </p:cNvSpPr>
              <p:nvPr/>
            </p:nvSpPr>
            <p:spPr bwMode="auto">
              <a:xfrm>
                <a:off x="7302423" y="2236976"/>
                <a:ext cx="134653" cy="1077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685800"/>
                <a:r>
                  <a:rPr lang="en-US" altLang="en-US" sz="525">
                    <a:solidFill>
                      <a:srgbClr val="000000"/>
                    </a:solidFill>
                  </a:rPr>
                  <a:t>0..*</a:t>
                </a:r>
                <a:endParaRPr lang="en-US" altLang="en-US"/>
              </a:p>
            </p:txBody>
          </p:sp>
        </p:grpSp>
      </p:grpSp>
      <p:pic>
        <p:nvPicPr>
          <p:cNvPr id="1092" name="Immagine 10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296" y="230168"/>
            <a:ext cx="5156551" cy="4433830"/>
          </a:xfrm>
          <a:prstGeom prst="rect">
            <a:avLst/>
          </a:prstGeom>
        </p:spPr>
      </p:pic>
      <p:sp>
        <p:nvSpPr>
          <p:cNvPr id="5" name="Rettangolo arrotondato 4"/>
          <p:cNvSpPr/>
          <p:nvPr/>
        </p:nvSpPr>
        <p:spPr>
          <a:xfrm>
            <a:off x="4265965" y="1208153"/>
            <a:ext cx="1209596" cy="112864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arrotondato 3"/>
          <p:cNvSpPr/>
          <p:nvPr/>
        </p:nvSpPr>
        <p:spPr>
          <a:xfrm>
            <a:off x="223520" y="822836"/>
            <a:ext cx="8636000" cy="5215592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5" name="CasellaDiTesto 644"/>
          <p:cNvSpPr txBox="1"/>
          <p:nvPr/>
        </p:nvSpPr>
        <p:spPr>
          <a:xfrm>
            <a:off x="355795" y="103037"/>
            <a:ext cx="4229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From Data to</a:t>
            </a:r>
          </a:p>
          <a:p>
            <a:r>
              <a:rPr lang="it-IT" sz="2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Knowledge</a:t>
            </a:r>
            <a:endParaRPr lang="en-US" sz="2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763175" y="548640"/>
            <a:ext cx="583672" cy="274196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tangolo arrotondato 2"/>
          <p:cNvSpPr/>
          <p:nvPr/>
        </p:nvSpPr>
        <p:spPr>
          <a:xfrm>
            <a:off x="3323048" y="50800"/>
            <a:ext cx="2658621" cy="934034"/>
          </a:xfrm>
          <a:prstGeom prst="roundRect">
            <a:avLst/>
          </a:prstGeom>
          <a:noFill/>
          <a:ln>
            <a:solidFill>
              <a:srgbClr val="0070C0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Immagine 1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53" y="1505172"/>
            <a:ext cx="4018417" cy="3144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4909" y="3765670"/>
            <a:ext cx="2686759" cy="259123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27045" y="4508441"/>
            <a:ext cx="3492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/>
                <a:solidFill>
                  <a:schemeClr val="accent3"/>
                </a:solidFill>
              </a:rPr>
              <a:t>Social Ecosystem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2887289470"/>
              </p:ext>
            </p:extLst>
          </p:nvPr>
        </p:nvGraphicFramePr>
        <p:xfrm>
          <a:off x="3689675" y="661151"/>
          <a:ext cx="6871325" cy="4911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1130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3" grpId="0" animBg="1"/>
      <p:bldP spid="9" grpId="0"/>
      <p:bldGraphic spid="10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/>
              <a:t>Conclusions</a:t>
            </a:r>
            <a:endParaRPr lang="en-US" sz="5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1019" y="1725061"/>
            <a:ext cx="8541958" cy="41292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In 10 years, GEOSS and IIB have done a </a:t>
            </a:r>
            <a:r>
              <a:rPr lang="en-US" sz="2000" b="1" dirty="0" smtClean="0"/>
              <a:t>valuable work </a:t>
            </a:r>
            <a:r>
              <a:rPr lang="en-US" sz="2000" dirty="0" smtClean="0"/>
              <a:t>recognizing and embracing significant technological </a:t>
            </a:r>
            <a:r>
              <a:rPr lang="en-US" sz="2000" dirty="0" smtClean="0"/>
              <a:t>revolutions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Discoverability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Accessibility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sz="2000" b="1" dirty="0" smtClean="0"/>
              <a:t>Flexibility </a:t>
            </a:r>
            <a:r>
              <a:rPr lang="en-US" sz="2000" b="1" dirty="0" smtClean="0"/>
              <a:t>and openness </a:t>
            </a:r>
            <a:r>
              <a:rPr lang="en-US" sz="2000" dirty="0" smtClean="0"/>
              <a:t>are important to assure its evolution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Next revolution will require to develop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 cloud-based </a:t>
            </a:r>
            <a:r>
              <a:rPr lang="en-US" b="1" dirty="0" smtClean="0"/>
              <a:t>Software Ecosystem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A </a:t>
            </a:r>
            <a:r>
              <a:rPr lang="en-US" b="1" dirty="0" smtClean="0"/>
              <a:t>Social Ecosystem </a:t>
            </a:r>
            <a:r>
              <a:rPr lang="en-US" dirty="0" smtClean="0"/>
              <a:t>to create and share a Knowledge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40898" y="1325776"/>
            <a:ext cx="52389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it-IT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it-IT" sz="7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433085" y="3886096"/>
            <a:ext cx="5077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it-IT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687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71" y="1713404"/>
            <a:ext cx="4221294" cy="2705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HeroicExtremeLeftFacing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9" name="Connettore 1 8"/>
          <p:cNvCxnSpPr>
            <a:stCxn id="4" idx="1"/>
          </p:cNvCxnSpPr>
          <p:nvPr/>
        </p:nvCxnSpPr>
        <p:spPr>
          <a:xfrm>
            <a:off x="220970" y="2127196"/>
            <a:ext cx="9024630" cy="1656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220970" y="1927141"/>
            <a:ext cx="76174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2005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539166" y="1927141"/>
            <a:ext cx="76174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2011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644616" y="1927141"/>
            <a:ext cx="76174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2013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07801" y="1927141"/>
            <a:ext cx="761747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C000"/>
                </a:solidFill>
              </a:rPr>
              <a:t>2016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2020" y="358495"/>
            <a:ext cx="8662061" cy="970450"/>
          </a:xfrm>
        </p:spPr>
        <p:txBody>
          <a:bodyPr/>
          <a:lstStyle/>
          <a:p>
            <a:r>
              <a:rPr lang="en-US" sz="5400" dirty="0"/>
              <a:t>The </a:t>
            </a:r>
            <a:r>
              <a:rPr lang="en-US" sz="5400" dirty="0" smtClean="0"/>
              <a:t>GCI </a:t>
            </a:r>
            <a:r>
              <a:rPr lang="en-US" sz="5400" dirty="0"/>
              <a:t>revolutions</a:t>
            </a:r>
          </a:p>
        </p:txBody>
      </p:sp>
      <p:sp>
        <p:nvSpPr>
          <p:cNvPr id="15" name="Figura a mano libera 14"/>
          <p:cNvSpPr/>
          <p:nvPr/>
        </p:nvSpPr>
        <p:spPr>
          <a:xfrm>
            <a:off x="111760" y="2091749"/>
            <a:ext cx="7721600" cy="1124148"/>
          </a:xfrm>
          <a:custGeom>
            <a:avLst/>
            <a:gdLst>
              <a:gd name="connsiteX0" fmla="*/ 0 w 7721600"/>
              <a:gd name="connsiteY0" fmla="*/ 281037 h 1124148"/>
              <a:gd name="connsiteX1" fmla="*/ 7159526 w 7721600"/>
              <a:gd name="connsiteY1" fmla="*/ 281037 h 1124148"/>
              <a:gd name="connsiteX2" fmla="*/ 7159526 w 7721600"/>
              <a:gd name="connsiteY2" fmla="*/ 0 h 1124148"/>
              <a:gd name="connsiteX3" fmla="*/ 7721600 w 7721600"/>
              <a:gd name="connsiteY3" fmla="*/ 562074 h 1124148"/>
              <a:gd name="connsiteX4" fmla="*/ 7159526 w 7721600"/>
              <a:gd name="connsiteY4" fmla="*/ 1124148 h 1124148"/>
              <a:gd name="connsiteX5" fmla="*/ 7159526 w 7721600"/>
              <a:gd name="connsiteY5" fmla="*/ 843111 h 1124148"/>
              <a:gd name="connsiteX6" fmla="*/ 0 w 7721600"/>
              <a:gd name="connsiteY6" fmla="*/ 843111 h 1124148"/>
              <a:gd name="connsiteX7" fmla="*/ 0 w 7721600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21600" h="1124148">
                <a:moveTo>
                  <a:pt x="0" y="281037"/>
                </a:moveTo>
                <a:lnTo>
                  <a:pt x="7159526" y="281037"/>
                </a:lnTo>
                <a:lnTo>
                  <a:pt x="7159526" y="0"/>
                </a:lnTo>
                <a:lnTo>
                  <a:pt x="7721600" y="562074"/>
                </a:lnTo>
                <a:lnTo>
                  <a:pt x="7159526" y="1124148"/>
                </a:lnTo>
                <a:lnTo>
                  <a:pt x="7159526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1</a:t>
            </a:r>
            <a:r>
              <a:rPr lang="en-US" sz="2100" kern="1200" baseline="30000" dirty="0" smtClean="0"/>
              <a:t>st</a:t>
            </a:r>
            <a:r>
              <a:rPr lang="en-US" sz="2100" kern="1200" dirty="0" smtClean="0"/>
              <a:t> Revolution</a:t>
            </a:r>
            <a:endParaRPr lang="en-US" sz="2100" kern="1200" dirty="0"/>
          </a:p>
        </p:txBody>
      </p:sp>
      <p:sp>
        <p:nvSpPr>
          <p:cNvPr id="16" name="Figura a mano libera 15"/>
          <p:cNvSpPr/>
          <p:nvPr/>
        </p:nvSpPr>
        <p:spPr>
          <a:xfrm>
            <a:off x="111760" y="2960464"/>
            <a:ext cx="1779828" cy="2079336"/>
          </a:xfrm>
          <a:custGeom>
            <a:avLst/>
            <a:gdLst>
              <a:gd name="connsiteX0" fmla="*/ 0 w 1779828"/>
              <a:gd name="connsiteY0" fmla="*/ 0 h 2079336"/>
              <a:gd name="connsiteX1" fmla="*/ 1779828 w 1779828"/>
              <a:gd name="connsiteY1" fmla="*/ 0 h 2079336"/>
              <a:gd name="connsiteX2" fmla="*/ 1779828 w 1779828"/>
              <a:gd name="connsiteY2" fmla="*/ 2079336 h 2079336"/>
              <a:gd name="connsiteX3" fmla="*/ 0 w 1779828"/>
              <a:gd name="connsiteY3" fmla="*/ 2079336 h 2079336"/>
              <a:gd name="connsiteX4" fmla="*/ 0 w 1779828"/>
              <a:gd name="connsiteY4" fmla="*/ 0 h 2079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79336">
                <a:moveTo>
                  <a:pt x="0" y="0"/>
                </a:moveTo>
                <a:lnTo>
                  <a:pt x="1779828" y="0"/>
                </a:lnTo>
                <a:lnTo>
                  <a:pt x="1779828" y="2079336"/>
                </a:lnTo>
                <a:lnTo>
                  <a:pt x="0" y="207933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[Service driven]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i="1" kern="1200" dirty="0" smtClean="0">
                <a:solidFill>
                  <a:srgbClr val="0070C0"/>
                </a:solidFill>
              </a:rPr>
              <a:t>Catalog of catalogs</a:t>
            </a:r>
            <a:endParaRPr lang="en-US" sz="2100" i="1" kern="1200" dirty="0">
              <a:solidFill>
                <a:srgbClr val="0070C0"/>
              </a:solidFill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1891588" y="2466333"/>
            <a:ext cx="5941771" cy="1124148"/>
          </a:xfrm>
          <a:custGeom>
            <a:avLst/>
            <a:gdLst>
              <a:gd name="connsiteX0" fmla="*/ 0 w 5941771"/>
              <a:gd name="connsiteY0" fmla="*/ 281037 h 1124148"/>
              <a:gd name="connsiteX1" fmla="*/ 5379697 w 5941771"/>
              <a:gd name="connsiteY1" fmla="*/ 281037 h 1124148"/>
              <a:gd name="connsiteX2" fmla="*/ 5379697 w 5941771"/>
              <a:gd name="connsiteY2" fmla="*/ 0 h 1124148"/>
              <a:gd name="connsiteX3" fmla="*/ 5941771 w 5941771"/>
              <a:gd name="connsiteY3" fmla="*/ 562074 h 1124148"/>
              <a:gd name="connsiteX4" fmla="*/ 5379697 w 5941771"/>
              <a:gd name="connsiteY4" fmla="*/ 1124148 h 1124148"/>
              <a:gd name="connsiteX5" fmla="*/ 5379697 w 5941771"/>
              <a:gd name="connsiteY5" fmla="*/ 843111 h 1124148"/>
              <a:gd name="connsiteX6" fmla="*/ 0 w 5941771"/>
              <a:gd name="connsiteY6" fmla="*/ 843111 h 1124148"/>
              <a:gd name="connsiteX7" fmla="*/ 0 w 5941771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41771" h="1124148">
                <a:moveTo>
                  <a:pt x="0" y="281037"/>
                </a:moveTo>
                <a:lnTo>
                  <a:pt x="5379697" y="281037"/>
                </a:lnTo>
                <a:lnTo>
                  <a:pt x="5379697" y="0"/>
                </a:lnTo>
                <a:lnTo>
                  <a:pt x="5941771" y="562074"/>
                </a:lnTo>
                <a:lnTo>
                  <a:pt x="5379697" y="1124148"/>
                </a:lnTo>
                <a:lnTo>
                  <a:pt x="5379697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48478"/>
              <a:satOff val="2377"/>
              <a:lumOff val="1569"/>
              <a:alphaOff val="0"/>
            </a:schemeClr>
          </a:fillRef>
          <a:effectRef idx="1">
            <a:schemeClr val="accent4">
              <a:hueOff val="548478"/>
              <a:satOff val="2377"/>
              <a:lumOff val="156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2</a:t>
            </a:r>
            <a:r>
              <a:rPr lang="en-US" sz="2100" kern="1200" baseline="30000" dirty="0" smtClean="0"/>
              <a:t>nd</a:t>
            </a:r>
            <a:r>
              <a:rPr lang="en-US" sz="2100" kern="1200" dirty="0" smtClean="0"/>
              <a:t> Revolution</a:t>
            </a:r>
            <a:endParaRPr lang="en-US" sz="2100" kern="1200" dirty="0"/>
          </a:p>
        </p:txBody>
      </p:sp>
      <p:sp>
        <p:nvSpPr>
          <p:cNvPr id="18" name="Figura a mano libera 17"/>
          <p:cNvSpPr/>
          <p:nvPr/>
        </p:nvSpPr>
        <p:spPr>
          <a:xfrm>
            <a:off x="1891588" y="3335047"/>
            <a:ext cx="1779828" cy="2026337"/>
          </a:xfrm>
          <a:custGeom>
            <a:avLst/>
            <a:gdLst>
              <a:gd name="connsiteX0" fmla="*/ 0 w 1779828"/>
              <a:gd name="connsiteY0" fmla="*/ 0 h 2026337"/>
              <a:gd name="connsiteX1" fmla="*/ 1779828 w 1779828"/>
              <a:gd name="connsiteY1" fmla="*/ 0 h 2026337"/>
              <a:gd name="connsiteX2" fmla="*/ 1779828 w 1779828"/>
              <a:gd name="connsiteY2" fmla="*/ 2026337 h 2026337"/>
              <a:gd name="connsiteX3" fmla="*/ 0 w 1779828"/>
              <a:gd name="connsiteY3" fmla="*/ 2026337 h 2026337"/>
              <a:gd name="connsiteX4" fmla="*/ 0 w 1779828"/>
              <a:gd name="connsiteY4" fmla="*/ 0 h 2026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26337">
                <a:moveTo>
                  <a:pt x="0" y="0"/>
                </a:moveTo>
                <a:lnTo>
                  <a:pt x="1779828" y="0"/>
                </a:lnTo>
                <a:lnTo>
                  <a:pt x="1779828" y="2026337"/>
                </a:lnTo>
                <a:lnTo>
                  <a:pt x="0" y="202633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548478"/>
              <a:satOff val="2377"/>
              <a:lumOff val="1569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[Brokering pattern]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i="1" kern="1200" dirty="0" smtClean="0">
                <a:solidFill>
                  <a:srgbClr val="0070C0"/>
                </a:solidFill>
              </a:rPr>
              <a:t>Brokering framework</a:t>
            </a:r>
            <a:endParaRPr lang="en-US" sz="2100" i="1" kern="1200" dirty="0">
              <a:solidFill>
                <a:srgbClr val="0070C0"/>
              </a:solidFill>
            </a:endParaRPr>
          </a:p>
        </p:txBody>
      </p:sp>
      <p:sp>
        <p:nvSpPr>
          <p:cNvPr id="19" name="Figura a mano libera 18"/>
          <p:cNvSpPr/>
          <p:nvPr/>
        </p:nvSpPr>
        <p:spPr>
          <a:xfrm>
            <a:off x="3671417" y="2840916"/>
            <a:ext cx="4161942" cy="1124148"/>
          </a:xfrm>
          <a:custGeom>
            <a:avLst/>
            <a:gdLst>
              <a:gd name="connsiteX0" fmla="*/ 0 w 4161942"/>
              <a:gd name="connsiteY0" fmla="*/ 281037 h 1124148"/>
              <a:gd name="connsiteX1" fmla="*/ 3599868 w 4161942"/>
              <a:gd name="connsiteY1" fmla="*/ 281037 h 1124148"/>
              <a:gd name="connsiteX2" fmla="*/ 3599868 w 4161942"/>
              <a:gd name="connsiteY2" fmla="*/ 0 h 1124148"/>
              <a:gd name="connsiteX3" fmla="*/ 4161942 w 4161942"/>
              <a:gd name="connsiteY3" fmla="*/ 562074 h 1124148"/>
              <a:gd name="connsiteX4" fmla="*/ 3599868 w 4161942"/>
              <a:gd name="connsiteY4" fmla="*/ 1124148 h 1124148"/>
              <a:gd name="connsiteX5" fmla="*/ 3599868 w 4161942"/>
              <a:gd name="connsiteY5" fmla="*/ 843111 h 1124148"/>
              <a:gd name="connsiteX6" fmla="*/ 0 w 4161942"/>
              <a:gd name="connsiteY6" fmla="*/ 843111 h 1124148"/>
              <a:gd name="connsiteX7" fmla="*/ 0 w 4161942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61942" h="1124148">
                <a:moveTo>
                  <a:pt x="0" y="281037"/>
                </a:moveTo>
                <a:lnTo>
                  <a:pt x="3599868" y="281037"/>
                </a:lnTo>
                <a:lnTo>
                  <a:pt x="3599868" y="0"/>
                </a:lnTo>
                <a:lnTo>
                  <a:pt x="4161942" y="562074"/>
                </a:lnTo>
                <a:lnTo>
                  <a:pt x="3599868" y="1124148"/>
                </a:lnTo>
                <a:lnTo>
                  <a:pt x="3599868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96956"/>
              <a:satOff val="4755"/>
              <a:lumOff val="3137"/>
              <a:alphaOff val="0"/>
            </a:schemeClr>
          </a:fillRef>
          <a:effectRef idx="1">
            <a:schemeClr val="accent4">
              <a:hueOff val="1096956"/>
              <a:satOff val="4755"/>
              <a:lumOff val="313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3</a:t>
            </a:r>
            <a:r>
              <a:rPr lang="en-US" sz="2100" kern="1200" baseline="30000" dirty="0" smtClean="0"/>
              <a:t>rd</a:t>
            </a:r>
            <a:r>
              <a:rPr lang="en-US" sz="2100" kern="1200" dirty="0" smtClean="0"/>
              <a:t> Revolution</a:t>
            </a:r>
            <a:endParaRPr lang="en-US" sz="2100" kern="1200" dirty="0"/>
          </a:p>
        </p:txBody>
      </p:sp>
      <p:sp>
        <p:nvSpPr>
          <p:cNvPr id="20" name="Figura a mano libera 19"/>
          <p:cNvSpPr/>
          <p:nvPr/>
        </p:nvSpPr>
        <p:spPr>
          <a:xfrm>
            <a:off x="3671417" y="3709631"/>
            <a:ext cx="1779828" cy="2039885"/>
          </a:xfrm>
          <a:custGeom>
            <a:avLst/>
            <a:gdLst>
              <a:gd name="connsiteX0" fmla="*/ 0 w 1779828"/>
              <a:gd name="connsiteY0" fmla="*/ 0 h 2039885"/>
              <a:gd name="connsiteX1" fmla="*/ 1779828 w 1779828"/>
              <a:gd name="connsiteY1" fmla="*/ 0 h 2039885"/>
              <a:gd name="connsiteX2" fmla="*/ 1779828 w 1779828"/>
              <a:gd name="connsiteY2" fmla="*/ 2039885 h 2039885"/>
              <a:gd name="connsiteX3" fmla="*/ 0 w 1779828"/>
              <a:gd name="connsiteY3" fmla="*/ 2039885 h 2039885"/>
              <a:gd name="connsiteX4" fmla="*/ 0 w 1779828"/>
              <a:gd name="connsiteY4" fmla="*/ 0 h 203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828" h="2039885">
                <a:moveTo>
                  <a:pt x="0" y="0"/>
                </a:moveTo>
                <a:lnTo>
                  <a:pt x="1779828" y="0"/>
                </a:lnTo>
                <a:lnTo>
                  <a:pt x="1779828" y="2039885"/>
                </a:lnTo>
                <a:lnTo>
                  <a:pt x="0" y="20398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1096956"/>
              <a:satOff val="4755"/>
              <a:lumOff val="3137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[Big Data]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i="1" kern="1200" dirty="0" smtClean="0">
                <a:solidFill>
                  <a:srgbClr val="0070C0"/>
                </a:solidFill>
              </a:rPr>
              <a:t>Cloud-based </a:t>
            </a:r>
            <a:r>
              <a:rPr lang="en-US" sz="2100" i="1" kern="1200" dirty="0" err="1" smtClean="0">
                <a:solidFill>
                  <a:srgbClr val="0070C0"/>
                </a:solidFill>
              </a:rPr>
              <a:t>EcoSystem</a:t>
            </a:r>
            <a:r>
              <a:rPr lang="en-US" sz="2100" i="1" kern="1200" dirty="0" smtClean="0">
                <a:solidFill>
                  <a:srgbClr val="0070C0"/>
                </a:solidFill>
              </a:rPr>
              <a:t> </a:t>
            </a:r>
            <a:endParaRPr lang="en-US" sz="2100" i="1" kern="1200" dirty="0">
              <a:solidFill>
                <a:srgbClr val="0070C0"/>
              </a:solidFill>
            </a:endParaRPr>
          </a:p>
        </p:txBody>
      </p:sp>
      <p:sp>
        <p:nvSpPr>
          <p:cNvPr id="21" name="Figura a mano libera 20"/>
          <p:cNvSpPr/>
          <p:nvPr/>
        </p:nvSpPr>
        <p:spPr>
          <a:xfrm>
            <a:off x="5451246" y="3215500"/>
            <a:ext cx="2382113" cy="1124148"/>
          </a:xfrm>
          <a:custGeom>
            <a:avLst/>
            <a:gdLst>
              <a:gd name="connsiteX0" fmla="*/ 0 w 2382113"/>
              <a:gd name="connsiteY0" fmla="*/ 281037 h 1124148"/>
              <a:gd name="connsiteX1" fmla="*/ 1820039 w 2382113"/>
              <a:gd name="connsiteY1" fmla="*/ 281037 h 1124148"/>
              <a:gd name="connsiteX2" fmla="*/ 1820039 w 2382113"/>
              <a:gd name="connsiteY2" fmla="*/ 0 h 1124148"/>
              <a:gd name="connsiteX3" fmla="*/ 2382113 w 2382113"/>
              <a:gd name="connsiteY3" fmla="*/ 562074 h 1124148"/>
              <a:gd name="connsiteX4" fmla="*/ 1820039 w 2382113"/>
              <a:gd name="connsiteY4" fmla="*/ 1124148 h 1124148"/>
              <a:gd name="connsiteX5" fmla="*/ 1820039 w 2382113"/>
              <a:gd name="connsiteY5" fmla="*/ 843111 h 1124148"/>
              <a:gd name="connsiteX6" fmla="*/ 0 w 2382113"/>
              <a:gd name="connsiteY6" fmla="*/ 843111 h 1124148"/>
              <a:gd name="connsiteX7" fmla="*/ 0 w 2382113"/>
              <a:gd name="connsiteY7" fmla="*/ 281037 h 1124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82113" h="1124148">
                <a:moveTo>
                  <a:pt x="0" y="281037"/>
                </a:moveTo>
                <a:lnTo>
                  <a:pt x="1820039" y="281037"/>
                </a:lnTo>
                <a:lnTo>
                  <a:pt x="1820039" y="0"/>
                </a:lnTo>
                <a:lnTo>
                  <a:pt x="2382113" y="562074"/>
                </a:lnTo>
                <a:lnTo>
                  <a:pt x="1820039" y="1124148"/>
                </a:lnTo>
                <a:lnTo>
                  <a:pt x="1820039" y="843111"/>
                </a:lnTo>
                <a:lnTo>
                  <a:pt x="0" y="843111"/>
                </a:lnTo>
                <a:lnTo>
                  <a:pt x="0" y="281037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645434"/>
              <a:satOff val="7132"/>
              <a:lumOff val="4706"/>
              <a:alphaOff val="0"/>
            </a:schemeClr>
          </a:fillRef>
          <a:effectRef idx="1">
            <a:schemeClr val="accent4">
              <a:hueOff val="1645434"/>
              <a:satOff val="7132"/>
              <a:lumOff val="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361047" rIns="535037" bIns="459496" numCol="1" spcCol="1270" anchor="ctr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4</a:t>
            </a:r>
            <a:r>
              <a:rPr lang="en-US" sz="2100" kern="1200" baseline="30000" dirty="0" smtClean="0"/>
              <a:t>th</a:t>
            </a:r>
            <a:r>
              <a:rPr lang="en-US" sz="2100" kern="1200" dirty="0" smtClean="0"/>
              <a:t> Revolution</a:t>
            </a:r>
            <a:endParaRPr lang="en-US" sz="2100" kern="1200" dirty="0"/>
          </a:p>
        </p:txBody>
      </p:sp>
      <p:sp>
        <p:nvSpPr>
          <p:cNvPr id="22" name="Figura a mano libera 21"/>
          <p:cNvSpPr/>
          <p:nvPr/>
        </p:nvSpPr>
        <p:spPr>
          <a:xfrm>
            <a:off x="5451246" y="4084214"/>
            <a:ext cx="1796044" cy="2063795"/>
          </a:xfrm>
          <a:custGeom>
            <a:avLst/>
            <a:gdLst>
              <a:gd name="connsiteX0" fmla="*/ 0 w 1796044"/>
              <a:gd name="connsiteY0" fmla="*/ 0 h 2063795"/>
              <a:gd name="connsiteX1" fmla="*/ 1796044 w 1796044"/>
              <a:gd name="connsiteY1" fmla="*/ 0 h 2063795"/>
              <a:gd name="connsiteX2" fmla="*/ 1796044 w 1796044"/>
              <a:gd name="connsiteY2" fmla="*/ 2063795 h 2063795"/>
              <a:gd name="connsiteX3" fmla="*/ 0 w 1796044"/>
              <a:gd name="connsiteY3" fmla="*/ 2063795 h 2063795"/>
              <a:gd name="connsiteX4" fmla="*/ 0 w 1796044"/>
              <a:gd name="connsiteY4" fmla="*/ 0 h 206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44" h="2063795">
                <a:moveTo>
                  <a:pt x="0" y="0"/>
                </a:moveTo>
                <a:lnTo>
                  <a:pt x="1796044" y="0"/>
                </a:lnTo>
                <a:lnTo>
                  <a:pt x="1796044" y="2063795"/>
                </a:lnTo>
                <a:lnTo>
                  <a:pt x="0" y="20637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4">
              <a:hueOff val="1645434"/>
              <a:satOff val="7132"/>
              <a:lumOff val="4706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0010" tIns="80010" rIns="80010" bIns="80010" numCol="1" spcCol="1270" anchor="t" anchorCtr="0">
            <a:noAutofit/>
          </a:bodyPr>
          <a:lstStyle/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kern="1200" dirty="0" smtClean="0"/>
              <a:t>[… .]</a:t>
            </a:r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 baseline="-25000" dirty="0" smtClean="0"/>
          </a:p>
          <a:p>
            <a:pPr lvl="0" algn="l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00" i="1" kern="1200" dirty="0" smtClean="0">
                <a:solidFill>
                  <a:srgbClr val="0070C0"/>
                </a:solidFill>
              </a:rPr>
              <a:t>… .</a:t>
            </a:r>
            <a:endParaRPr lang="en-US" sz="2100" i="1" kern="1200" dirty="0">
              <a:solidFill>
                <a:srgbClr val="0070C0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65" y="4348215"/>
            <a:ext cx="1465478" cy="1025027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229" y="4860728"/>
            <a:ext cx="1580979" cy="1038971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873" y="5116111"/>
            <a:ext cx="2057369" cy="1141154"/>
          </a:xfrm>
          <a:prstGeom prst="rect">
            <a:avLst/>
          </a:prstGeom>
        </p:spPr>
      </p:pic>
      <p:sp>
        <p:nvSpPr>
          <p:cNvPr id="8" name="Triangolo isoscele 7"/>
          <p:cNvSpPr/>
          <p:nvPr/>
        </p:nvSpPr>
        <p:spPr>
          <a:xfrm rot="5400000">
            <a:off x="139690" y="2050996"/>
            <a:ext cx="162560" cy="1524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angolo isoscele 25"/>
          <p:cNvSpPr/>
          <p:nvPr/>
        </p:nvSpPr>
        <p:spPr>
          <a:xfrm rot="5400000">
            <a:off x="2457886" y="2059278"/>
            <a:ext cx="162560" cy="1524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angolo isoscele 26"/>
          <p:cNvSpPr/>
          <p:nvPr/>
        </p:nvSpPr>
        <p:spPr>
          <a:xfrm rot="5400000">
            <a:off x="3590034" y="2059278"/>
            <a:ext cx="162560" cy="1524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angolo isoscele 27"/>
          <p:cNvSpPr/>
          <p:nvPr/>
        </p:nvSpPr>
        <p:spPr>
          <a:xfrm rot="5400000">
            <a:off x="4727336" y="2050996"/>
            <a:ext cx="162560" cy="152400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759" y="3512212"/>
            <a:ext cx="2013828" cy="97393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651" y="4115908"/>
            <a:ext cx="2308634" cy="1139734"/>
          </a:xfrm>
          <a:prstGeom prst="rect">
            <a:avLst/>
          </a:prstGeom>
        </p:spPr>
      </p:pic>
      <p:grpSp>
        <p:nvGrpSpPr>
          <p:cNvPr id="33" name="Gruppo 32"/>
          <p:cNvGrpSpPr/>
          <p:nvPr/>
        </p:nvGrpSpPr>
        <p:grpSpPr>
          <a:xfrm>
            <a:off x="446998" y="5162846"/>
            <a:ext cx="2092167" cy="837616"/>
            <a:chOff x="446998" y="5162846"/>
            <a:chExt cx="2092167" cy="837616"/>
          </a:xfrm>
        </p:grpSpPr>
        <p:sp>
          <p:nvSpPr>
            <p:cNvPr id="14" name="Pentagono 13"/>
            <p:cNvSpPr/>
            <p:nvPr/>
          </p:nvSpPr>
          <p:spPr>
            <a:xfrm>
              <a:off x="446998" y="5162846"/>
              <a:ext cx="2092167" cy="837616"/>
            </a:xfrm>
            <a:prstGeom prst="homePlate">
              <a:avLst>
                <a:gd name="adj" fmla="val 28132"/>
              </a:avLst>
            </a:prstGeom>
            <a:solidFill>
              <a:srgbClr val="FFCC66"/>
            </a:solidFill>
            <a:ln>
              <a:solidFill>
                <a:srgbClr val="FF99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</a:rPr>
                <a:t>Discovery</a:t>
              </a: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1098665" y="5718004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</a:rPr>
                <a:t>[functionality]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2913523" y="5480534"/>
            <a:ext cx="2707050" cy="956818"/>
            <a:chOff x="2913523" y="5480534"/>
            <a:chExt cx="2707050" cy="956818"/>
          </a:xfrm>
        </p:grpSpPr>
        <p:sp>
          <p:nvSpPr>
            <p:cNvPr id="37" name="Pentagono 36"/>
            <p:cNvSpPr/>
            <p:nvPr/>
          </p:nvSpPr>
          <p:spPr>
            <a:xfrm>
              <a:off x="2913523" y="5480534"/>
              <a:ext cx="2707050" cy="926155"/>
            </a:xfrm>
            <a:prstGeom prst="homePlate">
              <a:avLst>
                <a:gd name="adj" fmla="val 28132"/>
              </a:avLst>
            </a:prstGeom>
            <a:solidFill>
              <a:srgbClr val="FF9966"/>
            </a:solidFill>
            <a:ln>
              <a:solidFill>
                <a:srgbClr val="CC66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</a:rPr>
                <a:t>Discovery and Access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257980" y="6160353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</a:rPr>
                <a:t>[functionality]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1" name="Immagin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003" y="5117506"/>
            <a:ext cx="1822274" cy="1257917"/>
          </a:xfrm>
          <a:prstGeom prst="rect">
            <a:avLst/>
          </a:prstGeom>
        </p:spPr>
      </p:pic>
      <p:grpSp>
        <p:nvGrpSpPr>
          <p:cNvPr id="42" name="Gruppo 41"/>
          <p:cNvGrpSpPr/>
          <p:nvPr/>
        </p:nvGrpSpPr>
        <p:grpSpPr>
          <a:xfrm>
            <a:off x="6682781" y="5804987"/>
            <a:ext cx="2269851" cy="956818"/>
            <a:chOff x="2913523" y="5480534"/>
            <a:chExt cx="2707050" cy="956818"/>
          </a:xfrm>
        </p:grpSpPr>
        <p:sp>
          <p:nvSpPr>
            <p:cNvPr id="43" name="Pentagono 42"/>
            <p:cNvSpPr/>
            <p:nvPr/>
          </p:nvSpPr>
          <p:spPr>
            <a:xfrm>
              <a:off x="2913523" y="5480534"/>
              <a:ext cx="2707050" cy="926155"/>
            </a:xfrm>
            <a:prstGeom prst="homePlate">
              <a:avLst>
                <a:gd name="adj" fmla="val 28132"/>
              </a:avLst>
            </a:prstGeom>
            <a:solidFill>
              <a:srgbClr val="FF6600"/>
            </a:solidFill>
            <a:ln>
              <a:solidFill>
                <a:srgbClr val="CC3300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</a:rPr>
                <a:t>(re-)Use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4015641" y="6160353"/>
              <a:ext cx="1208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2060"/>
                  </a:solidFill>
                </a:rPr>
                <a:t>[functionality]</a:t>
              </a:r>
              <a:endParaRPr lang="en-US" sz="12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2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00"/>
                            </p:stCondLst>
                            <p:childTnLst>
                              <p:par>
                                <p:cTn id="15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000"/>
                            </p:stCondLst>
                            <p:childTnLst>
                              <p:par>
                                <p:cTn id="17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8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386998" y="119619"/>
            <a:ext cx="8564879" cy="972523"/>
          </a:xfrm>
        </p:spPr>
        <p:txBody>
          <a:bodyPr/>
          <a:lstStyle/>
          <a:p>
            <a:r>
              <a:rPr lang="en-US" sz="4400" dirty="0" smtClean="0"/>
              <a:t>Virtual Community Approach</a:t>
            </a:r>
            <a:endParaRPr lang="en-US" sz="4400" dirty="0"/>
          </a:p>
        </p:txBody>
      </p:sp>
      <p:sp>
        <p:nvSpPr>
          <p:cNvPr id="8" name="Arco 7"/>
          <p:cNvSpPr/>
          <p:nvPr/>
        </p:nvSpPr>
        <p:spPr>
          <a:xfrm flipH="1">
            <a:off x="3027293" y="2427413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o 8"/>
          <p:cNvSpPr/>
          <p:nvPr/>
        </p:nvSpPr>
        <p:spPr>
          <a:xfrm>
            <a:off x="4935320" y="2427414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uppo 9"/>
          <p:cNvGrpSpPr/>
          <p:nvPr/>
        </p:nvGrpSpPr>
        <p:grpSpPr>
          <a:xfrm>
            <a:off x="2065870" y="4284495"/>
            <a:ext cx="2233016" cy="2033986"/>
            <a:chOff x="2065870" y="4020335"/>
            <a:chExt cx="2233016" cy="203398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2"/>
            <a:srcRect l="20006" t="419" r="59528" b="49984"/>
            <a:stretch/>
          </p:blipFill>
          <p:spPr>
            <a:xfrm>
              <a:off x="3324158" y="4020335"/>
              <a:ext cx="974728" cy="1303867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5870" y="4816369"/>
              <a:ext cx="1525990" cy="1237952"/>
            </a:xfrm>
            <a:prstGeom prst="rect">
              <a:avLst/>
            </a:prstGeom>
          </p:spPr>
        </p:pic>
      </p:grpSp>
      <p:grpSp>
        <p:nvGrpSpPr>
          <p:cNvPr id="13" name="Gruppo 12"/>
          <p:cNvGrpSpPr/>
          <p:nvPr/>
        </p:nvGrpSpPr>
        <p:grpSpPr>
          <a:xfrm>
            <a:off x="1702807" y="2981478"/>
            <a:ext cx="1841441" cy="1558130"/>
            <a:chOff x="1702807" y="2717318"/>
            <a:chExt cx="1841441" cy="155813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765" t="50894"/>
            <a:stretch/>
          </p:blipFill>
          <p:spPr>
            <a:xfrm>
              <a:off x="2532938" y="2717318"/>
              <a:ext cx="1011310" cy="1290954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02807" y="3118953"/>
              <a:ext cx="1197876" cy="1156495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5672066" y="4272432"/>
            <a:ext cx="1304205" cy="1454392"/>
            <a:chOff x="5672066" y="4008272"/>
            <a:chExt cx="1304205" cy="145439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2"/>
            <a:srcRect l="59845" t="48414" r="19889" b="1666"/>
            <a:stretch/>
          </p:blipFill>
          <p:spPr>
            <a:xfrm>
              <a:off x="5672066" y="4008272"/>
              <a:ext cx="965200" cy="1312334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193" y="4801586"/>
              <a:ext cx="661078" cy="661078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5672066" y="1441852"/>
            <a:ext cx="1366729" cy="1323535"/>
            <a:chOff x="5672066" y="1177692"/>
            <a:chExt cx="1366729" cy="1323535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688" t="48809" r="39867" b="949"/>
            <a:stretch/>
          </p:blipFill>
          <p:spPr>
            <a:xfrm>
              <a:off x="5672066" y="1177692"/>
              <a:ext cx="973666" cy="1320801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717" y="1840149"/>
              <a:ext cx="661078" cy="661078"/>
            </a:xfrm>
            <a:prstGeom prst="rect">
              <a:avLst/>
            </a:prstGeom>
          </p:spPr>
        </p:pic>
      </p:grpSp>
      <p:grpSp>
        <p:nvGrpSpPr>
          <p:cNvPr id="22" name="Gruppo 21"/>
          <p:cNvGrpSpPr/>
          <p:nvPr/>
        </p:nvGrpSpPr>
        <p:grpSpPr>
          <a:xfrm>
            <a:off x="6548648" y="3022079"/>
            <a:ext cx="1287635" cy="1542891"/>
            <a:chOff x="6548648" y="2757919"/>
            <a:chExt cx="1287635" cy="1542891"/>
          </a:xfrm>
          <a:noFill/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9045" t="-303" b="47807"/>
            <a:stretch/>
          </p:blipFill>
          <p:spPr>
            <a:xfrm>
              <a:off x="6548648" y="2757919"/>
              <a:ext cx="998006" cy="1380066"/>
            </a:xfrm>
            <a:prstGeom prst="rect">
              <a:avLst/>
            </a:prstGeom>
            <a:grpFill/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413" y="3655940"/>
              <a:ext cx="644870" cy="644870"/>
            </a:xfrm>
            <a:prstGeom prst="rect">
              <a:avLst/>
            </a:prstGeom>
            <a:grpFill/>
          </p:spPr>
        </p:pic>
      </p:grpSp>
      <p:grpSp>
        <p:nvGrpSpPr>
          <p:cNvPr id="25" name="Gruppo 24"/>
          <p:cNvGrpSpPr/>
          <p:nvPr/>
        </p:nvGrpSpPr>
        <p:grpSpPr>
          <a:xfrm>
            <a:off x="2111906" y="1428951"/>
            <a:ext cx="2472410" cy="1331651"/>
            <a:chOff x="2111906" y="1164791"/>
            <a:chExt cx="2472410" cy="1331651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8657" b="49346"/>
            <a:stretch/>
          </p:blipFill>
          <p:spPr>
            <a:xfrm>
              <a:off x="3567860" y="1164791"/>
              <a:ext cx="1016456" cy="1331651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1906" y="1265888"/>
              <a:ext cx="1577553" cy="1187734"/>
            </a:xfrm>
            <a:prstGeom prst="rect">
              <a:avLst/>
            </a:prstGeom>
          </p:spPr>
        </p:pic>
      </p:grpSp>
      <p:sp>
        <p:nvSpPr>
          <p:cNvPr id="28" name="CasellaDiTesto 27"/>
          <p:cNvSpPr txBox="1"/>
          <p:nvPr/>
        </p:nvSpPr>
        <p:spPr>
          <a:xfrm rot="16200000">
            <a:off x="5958818" y="3251167"/>
            <a:ext cx="4240276" cy="106331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319546"/>
              </a:avLst>
            </a:prstTxWarp>
            <a:spAutoFit/>
          </a:bodyPr>
          <a:lstStyle/>
          <a:p>
            <a:r>
              <a:rPr lang="en-US" sz="4400" dirty="0">
                <a:solidFill>
                  <a:srgbClr val="E64823">
                    <a:lumMod val="75000"/>
                  </a:srgbClr>
                </a:solidFill>
              </a:rPr>
              <a:t>Data  Infrastructures</a:t>
            </a: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-415536" y="3292787"/>
            <a:ext cx="3928536" cy="10633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Data  Applications</a:t>
            </a:r>
          </a:p>
        </p:txBody>
      </p:sp>
      <p:cxnSp>
        <p:nvCxnSpPr>
          <p:cNvPr id="30" name="Connettore 1 29"/>
          <p:cNvCxnSpPr>
            <a:stCxn id="44" idx="6"/>
            <a:endCxn id="39" idx="1"/>
          </p:cNvCxnSpPr>
          <p:nvPr/>
        </p:nvCxnSpPr>
        <p:spPr>
          <a:xfrm>
            <a:off x="4243638" y="2777211"/>
            <a:ext cx="2179991" cy="84223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stCxn id="42" idx="6"/>
            <a:endCxn id="39" idx="2"/>
          </p:cNvCxnSpPr>
          <p:nvPr/>
        </p:nvCxnSpPr>
        <p:spPr>
          <a:xfrm>
            <a:off x="3734657" y="3619125"/>
            <a:ext cx="2656984" cy="7840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>
            <a:stCxn id="43" idx="7"/>
            <a:endCxn id="41" idx="3"/>
          </p:cNvCxnSpPr>
          <p:nvPr/>
        </p:nvCxnSpPr>
        <p:spPr>
          <a:xfrm flipV="1">
            <a:off x="4412695" y="2861369"/>
            <a:ext cx="1655945" cy="1951225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42" idx="5"/>
            <a:endCxn id="40" idx="2"/>
          </p:cNvCxnSpPr>
          <p:nvPr/>
        </p:nvCxnSpPr>
        <p:spPr>
          <a:xfrm>
            <a:off x="3702669" y="3697202"/>
            <a:ext cx="1856853" cy="120975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44" idx="5"/>
            <a:endCxn id="40" idx="1"/>
          </p:cNvCxnSpPr>
          <p:nvPr/>
        </p:nvCxnSpPr>
        <p:spPr>
          <a:xfrm>
            <a:off x="4211650" y="2855288"/>
            <a:ext cx="1379860" cy="1973594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>
            <a:stCxn id="44" idx="6"/>
            <a:endCxn id="41" idx="2"/>
          </p:cNvCxnSpPr>
          <p:nvPr/>
        </p:nvCxnSpPr>
        <p:spPr>
          <a:xfrm>
            <a:off x="4243638" y="2777211"/>
            <a:ext cx="1793014" cy="6081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>
            <a:endCxn id="40" idx="2"/>
          </p:cNvCxnSpPr>
          <p:nvPr/>
        </p:nvCxnSpPr>
        <p:spPr>
          <a:xfrm flipV="1">
            <a:off x="4444683" y="4906959"/>
            <a:ext cx="1114839" cy="1701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>
            <a:stCxn id="43" idx="6"/>
            <a:endCxn id="39" idx="3"/>
          </p:cNvCxnSpPr>
          <p:nvPr/>
        </p:nvCxnSpPr>
        <p:spPr>
          <a:xfrm flipV="1">
            <a:off x="4444683" y="3775602"/>
            <a:ext cx="1978946" cy="1115069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>
            <a:stCxn id="42" idx="7"/>
            <a:endCxn id="41" idx="2"/>
          </p:cNvCxnSpPr>
          <p:nvPr/>
        </p:nvCxnSpPr>
        <p:spPr>
          <a:xfrm flipV="1">
            <a:off x="3702669" y="2783292"/>
            <a:ext cx="2333983" cy="757756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/>
          <p:cNvSpPr/>
          <p:nvPr/>
        </p:nvSpPr>
        <p:spPr>
          <a:xfrm>
            <a:off x="6391641" y="35871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e 39"/>
          <p:cNvSpPr/>
          <p:nvPr/>
        </p:nvSpPr>
        <p:spPr>
          <a:xfrm>
            <a:off x="5559522" y="4796542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e 40"/>
          <p:cNvSpPr/>
          <p:nvPr/>
        </p:nvSpPr>
        <p:spPr>
          <a:xfrm>
            <a:off x="6036652" y="2672875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e 41"/>
          <p:cNvSpPr/>
          <p:nvPr/>
        </p:nvSpPr>
        <p:spPr>
          <a:xfrm>
            <a:off x="3516231" y="35087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e 42"/>
          <p:cNvSpPr/>
          <p:nvPr/>
        </p:nvSpPr>
        <p:spPr>
          <a:xfrm>
            <a:off x="4226257" y="478025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e 43"/>
          <p:cNvSpPr/>
          <p:nvPr/>
        </p:nvSpPr>
        <p:spPr>
          <a:xfrm>
            <a:off x="4025212" y="266679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480" y="1270176"/>
            <a:ext cx="6955236" cy="47762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142" y="5527608"/>
            <a:ext cx="2524125" cy="14287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580124" y="2427246"/>
            <a:ext cx="553998" cy="1990288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vert270"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Service Users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6933324" y="2049054"/>
            <a:ext cx="553998" cy="2588209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vert270"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Service Providers</a:t>
            </a:r>
          </a:p>
        </p:txBody>
      </p:sp>
      <p:sp>
        <p:nvSpPr>
          <p:cNvPr id="47" name="CasellaDiTesto 46"/>
          <p:cNvSpPr txBox="1"/>
          <p:nvPr/>
        </p:nvSpPr>
        <p:spPr>
          <a:xfrm rot="5400000">
            <a:off x="4832630" y="5665213"/>
            <a:ext cx="553998" cy="1230465"/>
          </a:xfrm>
          <a:prstGeom prst="rect">
            <a:avLst/>
          </a:prstGeom>
          <a:solidFill>
            <a:schemeClr val="tx1"/>
          </a:solidFill>
          <a:effectLst>
            <a:softEdge rad="63500"/>
          </a:effectLst>
        </p:spPr>
        <p:txBody>
          <a:bodyPr vert="vert270"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Registry</a:t>
            </a:r>
            <a:endParaRPr lang="en-US" sz="2400" dirty="0">
              <a:solidFill>
                <a:srgbClr val="002060"/>
              </a:solidFill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1146658" y="3694940"/>
            <a:ext cx="6304455" cy="3011900"/>
            <a:chOff x="1302280" y="2896460"/>
            <a:chExt cx="5790553" cy="2570313"/>
          </a:xfrm>
        </p:grpSpPr>
        <p:sp>
          <p:nvSpPr>
            <p:cNvPr id="52" name="Onda 1 51"/>
            <p:cNvSpPr/>
            <p:nvPr/>
          </p:nvSpPr>
          <p:spPr>
            <a:xfrm>
              <a:off x="1302280" y="2896460"/>
              <a:ext cx="5790553" cy="2570313"/>
            </a:xfrm>
            <a:prstGeom prst="wave">
              <a:avLst>
                <a:gd name="adj1" fmla="val 11709"/>
                <a:gd name="adj2" fmla="val 0"/>
              </a:avLst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Wave1">
                <a:avLst/>
              </a:prstTxWarp>
            </a:bodyPr>
            <a:lstStyle/>
            <a:p>
              <a:pPr algn="ctr"/>
              <a:r>
                <a:rPr lang="en-US" dirty="0" smtClean="0"/>
                <a:t>   </a:t>
              </a:r>
              <a:endParaRPr lang="en-US" dirty="0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1573303" y="3453192"/>
              <a:ext cx="5305907" cy="1437479"/>
            </a:xfrm>
            <a:prstGeom prst="rect">
              <a:avLst/>
            </a:prstGeom>
          </p:spPr>
          <p:txBody>
            <a:bodyPr>
              <a:prstTxWarp prst="textWave1">
                <a:avLst>
                  <a:gd name="adj1" fmla="val 12500"/>
                  <a:gd name="adj2" fmla="val -201"/>
                </a:avLst>
              </a:prstTxWarp>
              <a:spAutoFit/>
            </a:bodyPr>
            <a:lstStyle/>
            <a:p>
              <a:pPr algn="ctr"/>
              <a:r>
                <a:rPr lang="en-US" sz="2000" b="1" dirty="0" smtClean="0"/>
                <a:t>Virtual-Collaborative </a:t>
              </a:r>
              <a:br>
                <a:rPr lang="en-US" sz="2000" b="1" dirty="0" smtClean="0"/>
              </a:br>
              <a:r>
                <a:rPr lang="en-US" sz="2000" b="1" dirty="0" smtClean="0"/>
                <a:t>Management approach </a:t>
              </a:r>
              <a:endParaRPr lang="en-US" sz="2000" b="1" dirty="0"/>
            </a:p>
          </p:txBody>
        </p:sp>
      </p:grpSp>
      <p:sp>
        <p:nvSpPr>
          <p:cNvPr id="3" name="CasellaDiTesto 2"/>
          <p:cNvSpPr txBox="1"/>
          <p:nvPr/>
        </p:nvSpPr>
        <p:spPr>
          <a:xfrm rot="21086907">
            <a:off x="5615007" y="6240184"/>
            <a:ext cx="1760888" cy="381867"/>
          </a:xfrm>
          <a:prstGeom prst="rect">
            <a:avLst/>
          </a:prstGeom>
          <a:noFill/>
        </p:spPr>
        <p:txBody>
          <a:bodyPr wrap="none" rtlCol="0">
            <a:prstTxWarp prst="textTriangleInverted">
              <a:avLst/>
            </a:prstTxWarp>
            <a:spAutoFit/>
          </a:bodyPr>
          <a:lstStyle/>
          <a:p>
            <a:r>
              <a:rPr lang="en-US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[Governance]</a:t>
            </a:r>
            <a:endParaRPr lang="en-US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9438" y="3284718"/>
            <a:ext cx="3662831" cy="1530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8" grpId="0"/>
      <p:bldP spid="29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2" grpId="0" animBg="1"/>
      <p:bldP spid="46" grpId="0" animBg="1"/>
      <p:bldP spid="4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24865" y="579268"/>
            <a:ext cx="8541958" cy="970450"/>
          </a:xfrm>
        </p:spPr>
        <p:txBody>
          <a:bodyPr/>
          <a:lstStyle/>
          <a:p>
            <a:r>
              <a:rPr lang="en-US" sz="4400" dirty="0" smtClean="0"/>
              <a:t>Recognized Barriers </a:t>
            </a:r>
            <a:br>
              <a:rPr lang="en-US" sz="4400" dirty="0" smtClean="0"/>
            </a:br>
            <a:r>
              <a:rPr lang="en-US" sz="4400" dirty="0" smtClean="0"/>
              <a:t>(important for GEOSS)</a:t>
            </a:r>
            <a:endParaRPr lang="en-US" sz="44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224864" y="2354367"/>
            <a:ext cx="8541958" cy="363651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Problem</a:t>
            </a:r>
            <a:r>
              <a:rPr lang="en-US" sz="2400" dirty="0"/>
              <a:t>: </a:t>
            </a:r>
            <a:r>
              <a:rPr lang="en-US" sz="2400" b="1" dirty="0" smtClean="0"/>
              <a:t>service </a:t>
            </a:r>
            <a:r>
              <a:rPr lang="en-US" sz="3200" b="1" dirty="0"/>
              <a:t>users </a:t>
            </a:r>
            <a:r>
              <a:rPr lang="en-US" sz="3200" b="1" dirty="0" smtClean="0"/>
              <a:t>need </a:t>
            </a:r>
            <a:r>
              <a:rPr lang="en-US" sz="3200" b="1" dirty="0"/>
              <a:t>to know </a:t>
            </a:r>
            <a:r>
              <a:rPr lang="en-US" sz="2400" b="1" dirty="0"/>
              <a:t>the nature and location of service providers</a:t>
            </a:r>
            <a:r>
              <a:rPr lang="en-US" sz="2400" dirty="0"/>
              <a:t>, </a:t>
            </a:r>
            <a:endParaRPr lang="en-US" sz="2400" dirty="0" smtClean="0"/>
          </a:p>
          <a:p>
            <a:pPr lvl="1"/>
            <a:r>
              <a:rPr lang="en-US" sz="2200" dirty="0" smtClean="0"/>
              <a:t>making </a:t>
            </a:r>
            <a:r>
              <a:rPr lang="en-US" sz="2200" dirty="0"/>
              <a:t>it </a:t>
            </a:r>
            <a:r>
              <a:rPr lang="en-US" sz="2200" b="1" dirty="0" smtClean="0"/>
              <a:t>difficult</a:t>
            </a:r>
            <a:r>
              <a:rPr lang="en-US" sz="2200" dirty="0" smtClean="0"/>
              <a:t> </a:t>
            </a:r>
            <a:r>
              <a:rPr lang="en-US" sz="2200" b="1" dirty="0"/>
              <a:t>to</a:t>
            </a:r>
            <a:r>
              <a:rPr lang="en-US" sz="2200" dirty="0"/>
              <a:t> </a:t>
            </a:r>
            <a:r>
              <a:rPr lang="en-US" sz="2200" b="1" dirty="0" smtClean="0"/>
              <a:t>bind</a:t>
            </a:r>
            <a:r>
              <a:rPr lang="en-US" sz="2200" dirty="0" smtClean="0"/>
              <a:t> and </a:t>
            </a:r>
            <a:r>
              <a:rPr lang="en-US" sz="2200" b="1" dirty="0" smtClean="0"/>
              <a:t>dynamically </a:t>
            </a:r>
            <a:r>
              <a:rPr lang="en-US" sz="2200" b="1" dirty="0"/>
              <a:t>change the bindings </a:t>
            </a:r>
            <a:r>
              <a:rPr lang="en-US" sz="2200" dirty="0"/>
              <a:t>between users and </a:t>
            </a:r>
            <a:r>
              <a:rPr lang="en-US" sz="2200" dirty="0" smtClean="0"/>
              <a:t>providers</a:t>
            </a:r>
            <a:endParaRPr lang="en-US" sz="2200" dirty="0"/>
          </a:p>
          <a:p>
            <a:r>
              <a:rPr lang="en-US" sz="3200" b="1" dirty="0">
                <a:solidFill>
                  <a:srgbClr val="0070C0"/>
                </a:solidFill>
              </a:rPr>
              <a:t>Solution</a:t>
            </a:r>
            <a:r>
              <a:rPr lang="en-US" sz="2400" dirty="0"/>
              <a:t>: The </a:t>
            </a:r>
            <a:r>
              <a:rPr lang="en-US" sz="3200" b="1" dirty="0"/>
              <a:t>broker pattern </a:t>
            </a:r>
            <a:r>
              <a:rPr lang="en-US" sz="2400" b="1" dirty="0"/>
              <a:t>separates users of services (clients) from providers of services (servers) </a:t>
            </a:r>
            <a:r>
              <a:rPr lang="en-US" sz="2400" dirty="0"/>
              <a:t>by inserting an intermediary, called a broker. </a:t>
            </a:r>
            <a:endParaRPr lang="en-US" sz="2400" dirty="0" smtClean="0"/>
          </a:p>
          <a:p>
            <a:pPr lvl="1"/>
            <a:r>
              <a:rPr lang="en-US" sz="2000" dirty="0" smtClean="0"/>
              <a:t>When </a:t>
            </a:r>
            <a:r>
              <a:rPr lang="en-US" sz="2000" dirty="0"/>
              <a:t>a client needs a service, it queries a broker via a service interface. The broker then forwards the client’s service request to a server, which processes the </a:t>
            </a:r>
            <a:r>
              <a:rPr lang="en-US" sz="2000" dirty="0" smtClean="0"/>
              <a:t>request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039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75385" y="111278"/>
            <a:ext cx="8276199" cy="970450"/>
          </a:xfrm>
        </p:spPr>
        <p:txBody>
          <a:bodyPr/>
          <a:lstStyle/>
          <a:p>
            <a:r>
              <a:rPr lang="en-US" sz="4800" dirty="0" smtClean="0"/>
              <a:t>GEOSS supplementing Role</a:t>
            </a:r>
            <a:endParaRPr lang="en-US" sz="4800" dirty="0"/>
          </a:p>
        </p:txBody>
      </p:sp>
      <p:sp>
        <p:nvSpPr>
          <p:cNvPr id="7" name="Arco 6"/>
          <p:cNvSpPr/>
          <p:nvPr/>
        </p:nvSpPr>
        <p:spPr>
          <a:xfrm flipH="1">
            <a:off x="3027293" y="2427413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co 7"/>
          <p:cNvSpPr/>
          <p:nvPr/>
        </p:nvSpPr>
        <p:spPr>
          <a:xfrm>
            <a:off x="4935320" y="2427414"/>
            <a:ext cx="2157513" cy="4114022"/>
          </a:xfrm>
          <a:prstGeom prst="arc">
            <a:avLst>
              <a:gd name="adj1" fmla="val 16400732"/>
              <a:gd name="adj2" fmla="val 5530688"/>
            </a:avLst>
          </a:prstGeom>
          <a:ln w="76200">
            <a:solidFill>
              <a:srgbClr val="99663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142" y="5527608"/>
            <a:ext cx="2524125" cy="142875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2065870" y="4284495"/>
            <a:ext cx="2233016" cy="2033986"/>
            <a:chOff x="2065870" y="4020335"/>
            <a:chExt cx="2233016" cy="2033986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3"/>
            <a:srcRect l="20006" t="419" r="59528" b="49984"/>
            <a:stretch/>
          </p:blipFill>
          <p:spPr>
            <a:xfrm>
              <a:off x="3324158" y="4020335"/>
              <a:ext cx="974728" cy="1303867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65870" y="4816369"/>
              <a:ext cx="1525990" cy="1237952"/>
            </a:xfrm>
            <a:prstGeom prst="rect">
              <a:avLst/>
            </a:prstGeom>
          </p:spPr>
        </p:pic>
      </p:grpSp>
      <p:grpSp>
        <p:nvGrpSpPr>
          <p:cNvPr id="13" name="Gruppo 12"/>
          <p:cNvGrpSpPr/>
          <p:nvPr/>
        </p:nvGrpSpPr>
        <p:grpSpPr>
          <a:xfrm>
            <a:off x="1702807" y="2981478"/>
            <a:ext cx="1841441" cy="1558130"/>
            <a:chOff x="1702807" y="2717318"/>
            <a:chExt cx="1841441" cy="1558130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8765" t="50894"/>
            <a:stretch/>
          </p:blipFill>
          <p:spPr>
            <a:xfrm>
              <a:off x="2532938" y="2717318"/>
              <a:ext cx="1011310" cy="1290954"/>
            </a:xfrm>
            <a:prstGeom prst="rect">
              <a:avLst/>
            </a:prstGeom>
          </p:spPr>
        </p:pic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02807" y="3118953"/>
              <a:ext cx="1197876" cy="1156495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5672066" y="4272432"/>
            <a:ext cx="1304205" cy="1454392"/>
            <a:chOff x="5672066" y="4008272"/>
            <a:chExt cx="1304205" cy="1454392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3"/>
            <a:srcRect l="59845" t="48414" r="19889" b="1666"/>
            <a:stretch/>
          </p:blipFill>
          <p:spPr>
            <a:xfrm>
              <a:off x="5672066" y="4008272"/>
              <a:ext cx="965200" cy="1312334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193" y="4801586"/>
              <a:ext cx="661078" cy="661078"/>
            </a:xfrm>
            <a:prstGeom prst="rect">
              <a:avLst/>
            </a:prstGeom>
          </p:spPr>
        </p:pic>
      </p:grpSp>
      <p:grpSp>
        <p:nvGrpSpPr>
          <p:cNvPr id="19" name="Gruppo 18"/>
          <p:cNvGrpSpPr/>
          <p:nvPr/>
        </p:nvGrpSpPr>
        <p:grpSpPr>
          <a:xfrm>
            <a:off x="5672066" y="1441852"/>
            <a:ext cx="1366729" cy="1323535"/>
            <a:chOff x="5672066" y="1177692"/>
            <a:chExt cx="1366729" cy="1323535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688" t="48809" r="39867" b="949"/>
            <a:stretch/>
          </p:blipFill>
          <p:spPr>
            <a:xfrm>
              <a:off x="5672066" y="1177692"/>
              <a:ext cx="973666" cy="1320801"/>
            </a:xfrm>
            <a:prstGeom prst="rect">
              <a:avLst/>
            </a:prstGeom>
          </p:spPr>
        </p:pic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717" y="1840149"/>
              <a:ext cx="661078" cy="661078"/>
            </a:xfrm>
            <a:prstGeom prst="rect">
              <a:avLst/>
            </a:prstGeom>
          </p:spPr>
        </p:pic>
      </p:grpSp>
      <p:grpSp>
        <p:nvGrpSpPr>
          <p:cNvPr id="22" name="Gruppo 21"/>
          <p:cNvGrpSpPr/>
          <p:nvPr/>
        </p:nvGrpSpPr>
        <p:grpSpPr>
          <a:xfrm>
            <a:off x="6548648" y="3022079"/>
            <a:ext cx="1287635" cy="1542891"/>
            <a:chOff x="6548648" y="2757919"/>
            <a:chExt cx="1287635" cy="1542891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9045" t="-303" b="47807"/>
            <a:stretch/>
          </p:blipFill>
          <p:spPr>
            <a:xfrm>
              <a:off x="6548648" y="2757919"/>
              <a:ext cx="998006" cy="1380066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413" y="3655940"/>
              <a:ext cx="644870" cy="644870"/>
            </a:xfrm>
            <a:prstGeom prst="rect">
              <a:avLst/>
            </a:prstGeom>
          </p:spPr>
        </p:pic>
      </p:grpSp>
      <p:grpSp>
        <p:nvGrpSpPr>
          <p:cNvPr id="25" name="Gruppo 24"/>
          <p:cNvGrpSpPr/>
          <p:nvPr/>
        </p:nvGrpSpPr>
        <p:grpSpPr>
          <a:xfrm>
            <a:off x="2111906" y="1428951"/>
            <a:ext cx="2472410" cy="1331651"/>
            <a:chOff x="2111906" y="1164791"/>
            <a:chExt cx="2472410" cy="1331651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78657" b="49346"/>
            <a:stretch/>
          </p:blipFill>
          <p:spPr>
            <a:xfrm>
              <a:off x="3567860" y="1164791"/>
              <a:ext cx="1016456" cy="1331651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1906" y="1265888"/>
              <a:ext cx="1577553" cy="1187734"/>
            </a:xfrm>
            <a:prstGeom prst="rect">
              <a:avLst/>
            </a:prstGeom>
          </p:spPr>
        </p:pic>
      </p:grpSp>
      <p:sp>
        <p:nvSpPr>
          <p:cNvPr id="28" name="CasellaDiTesto 27"/>
          <p:cNvSpPr txBox="1"/>
          <p:nvPr/>
        </p:nvSpPr>
        <p:spPr>
          <a:xfrm rot="16200000">
            <a:off x="5958818" y="3251167"/>
            <a:ext cx="4240276" cy="1063315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319546"/>
              </a:avLst>
            </a:prstTxWarp>
            <a:spAutoFit/>
          </a:bodyPr>
          <a:lstStyle/>
          <a:p>
            <a:r>
              <a:rPr lang="en-US" sz="4400" dirty="0">
                <a:solidFill>
                  <a:srgbClr val="E64823">
                    <a:lumMod val="75000"/>
                  </a:srgbClr>
                </a:solidFill>
              </a:rPr>
              <a:t>Data  Infrastructures</a:t>
            </a:r>
          </a:p>
        </p:txBody>
      </p:sp>
      <p:sp>
        <p:nvSpPr>
          <p:cNvPr id="29" name="CasellaDiTesto 28"/>
          <p:cNvSpPr txBox="1"/>
          <p:nvPr/>
        </p:nvSpPr>
        <p:spPr>
          <a:xfrm rot="16200000">
            <a:off x="-415536" y="3292787"/>
            <a:ext cx="3928536" cy="1063315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Data  Applications</a:t>
            </a:r>
          </a:p>
        </p:txBody>
      </p:sp>
      <p:cxnSp>
        <p:nvCxnSpPr>
          <p:cNvPr id="30" name="Connettore 1 29"/>
          <p:cNvCxnSpPr>
            <a:stCxn id="57" idx="6"/>
            <a:endCxn id="52" idx="1"/>
          </p:cNvCxnSpPr>
          <p:nvPr/>
        </p:nvCxnSpPr>
        <p:spPr>
          <a:xfrm>
            <a:off x="4243638" y="2777211"/>
            <a:ext cx="2179991" cy="84223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>
            <a:stCxn id="55" idx="6"/>
            <a:endCxn id="52" idx="2"/>
          </p:cNvCxnSpPr>
          <p:nvPr/>
        </p:nvCxnSpPr>
        <p:spPr>
          <a:xfrm>
            <a:off x="3734657" y="3619125"/>
            <a:ext cx="2656984" cy="7840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>
            <a:stCxn id="56" idx="7"/>
            <a:endCxn id="54" idx="3"/>
          </p:cNvCxnSpPr>
          <p:nvPr/>
        </p:nvCxnSpPr>
        <p:spPr>
          <a:xfrm flipV="1">
            <a:off x="4412695" y="2861369"/>
            <a:ext cx="1655945" cy="1951225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>
            <a:stCxn id="55" idx="5"/>
            <a:endCxn id="53" idx="2"/>
          </p:cNvCxnSpPr>
          <p:nvPr/>
        </p:nvCxnSpPr>
        <p:spPr>
          <a:xfrm>
            <a:off x="3702669" y="3697202"/>
            <a:ext cx="1856853" cy="1209757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>
            <a:stCxn id="57" idx="5"/>
            <a:endCxn id="53" idx="1"/>
          </p:cNvCxnSpPr>
          <p:nvPr/>
        </p:nvCxnSpPr>
        <p:spPr>
          <a:xfrm>
            <a:off x="4211650" y="2855288"/>
            <a:ext cx="1379860" cy="1973594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>
            <a:stCxn id="57" idx="6"/>
            <a:endCxn id="54" idx="2"/>
          </p:cNvCxnSpPr>
          <p:nvPr/>
        </p:nvCxnSpPr>
        <p:spPr>
          <a:xfrm>
            <a:off x="4243638" y="2777211"/>
            <a:ext cx="1793014" cy="6081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>
            <a:endCxn id="53" idx="2"/>
          </p:cNvCxnSpPr>
          <p:nvPr/>
        </p:nvCxnSpPr>
        <p:spPr>
          <a:xfrm flipV="1">
            <a:off x="4444683" y="4906959"/>
            <a:ext cx="1114839" cy="17010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>
            <a:stCxn id="56" idx="6"/>
            <a:endCxn id="52" idx="3"/>
          </p:cNvCxnSpPr>
          <p:nvPr/>
        </p:nvCxnSpPr>
        <p:spPr>
          <a:xfrm flipV="1">
            <a:off x="4444683" y="3775602"/>
            <a:ext cx="1978946" cy="1115069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>
            <a:stCxn id="55" idx="7"/>
            <a:endCxn id="54" idx="2"/>
          </p:cNvCxnSpPr>
          <p:nvPr/>
        </p:nvCxnSpPr>
        <p:spPr>
          <a:xfrm flipV="1">
            <a:off x="3702669" y="2783292"/>
            <a:ext cx="2333983" cy="757756"/>
          </a:xfrm>
          <a:prstGeom prst="line">
            <a:avLst/>
          </a:prstGeom>
          <a:ln w="38100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3528498" y="3815314"/>
            <a:ext cx="770388" cy="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5786287" y="3815314"/>
            <a:ext cx="762361" cy="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3997993" y="2794472"/>
            <a:ext cx="506115" cy="483820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 flipH="1">
            <a:off x="4193004" y="4242535"/>
            <a:ext cx="397476" cy="367052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>
            <a:off x="5456124" y="2791965"/>
            <a:ext cx="452290" cy="486327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5456124" y="4274202"/>
            <a:ext cx="377455" cy="334648"/>
          </a:xfrm>
          <a:prstGeom prst="line">
            <a:avLst/>
          </a:prstGeom>
          <a:ln w="57150">
            <a:solidFill>
              <a:srgbClr val="996633"/>
            </a:solidFill>
            <a:headEnd type="stealth" w="med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sellaDiTesto 44"/>
          <p:cNvSpPr txBox="1"/>
          <p:nvPr/>
        </p:nvSpPr>
        <p:spPr>
          <a:xfrm>
            <a:off x="5605453" y="3489189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6" name="CasellaDiTesto 45"/>
          <p:cNvSpPr txBox="1"/>
          <p:nvPr/>
        </p:nvSpPr>
        <p:spPr>
          <a:xfrm rot="18814794">
            <a:off x="5071653" y="2707584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7" name="CasellaDiTesto 46"/>
          <p:cNvSpPr txBox="1"/>
          <p:nvPr/>
        </p:nvSpPr>
        <p:spPr>
          <a:xfrm rot="2541384">
            <a:off x="5144070" y="4500856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</a:rPr>
              <a:t>Mediation</a:t>
            </a:r>
          </a:p>
        </p:txBody>
      </p:sp>
      <p:sp>
        <p:nvSpPr>
          <p:cNvPr id="48" name="CasellaDiTesto 47"/>
          <p:cNvSpPr txBox="1"/>
          <p:nvPr/>
        </p:nvSpPr>
        <p:spPr>
          <a:xfrm rot="18814794">
            <a:off x="3867594" y="4482202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3311506" y="3467895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pic>
        <p:nvPicPr>
          <p:cNvPr id="50" name="Immagine 49"/>
          <p:cNvPicPr>
            <a:picLocks noChangeAspect="1"/>
          </p:cNvPicPr>
          <p:nvPr/>
        </p:nvPicPr>
        <p:blipFill>
          <a:blip r:embed="rId9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994" y="3114923"/>
            <a:ext cx="1426859" cy="1383052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 rot="2612663">
            <a:off x="3842909" y="2715354"/>
            <a:ext cx="1067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64823"/>
                </a:solidFill>
                <a:effectLst>
                  <a:outerShdw blurRad="12700" dist="38100" dir="2700000" algn="tl" rotWithShape="0">
                    <a:srgbClr val="E64823">
                      <a:lumMod val="60000"/>
                      <a:lumOff val="40000"/>
                    </a:srgbClr>
                  </a:outerShdw>
                </a:effectLst>
              </a:rPr>
              <a:t>Mediation</a:t>
            </a:r>
          </a:p>
        </p:txBody>
      </p:sp>
      <p:sp>
        <p:nvSpPr>
          <p:cNvPr id="52" name="Ovale 51"/>
          <p:cNvSpPr/>
          <p:nvPr/>
        </p:nvSpPr>
        <p:spPr>
          <a:xfrm>
            <a:off x="6391641" y="35871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Ovale 52"/>
          <p:cNvSpPr/>
          <p:nvPr/>
        </p:nvSpPr>
        <p:spPr>
          <a:xfrm>
            <a:off x="5559522" y="4796542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Ovale 53"/>
          <p:cNvSpPr/>
          <p:nvPr/>
        </p:nvSpPr>
        <p:spPr>
          <a:xfrm>
            <a:off x="6036652" y="2672875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Ovale 54"/>
          <p:cNvSpPr/>
          <p:nvPr/>
        </p:nvSpPr>
        <p:spPr>
          <a:xfrm>
            <a:off x="3516231" y="3508708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Ovale 55"/>
          <p:cNvSpPr/>
          <p:nvPr/>
        </p:nvSpPr>
        <p:spPr>
          <a:xfrm>
            <a:off x="4226257" y="478025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Ovale 56"/>
          <p:cNvSpPr/>
          <p:nvPr/>
        </p:nvSpPr>
        <p:spPr>
          <a:xfrm>
            <a:off x="4025212" y="2666794"/>
            <a:ext cx="218426" cy="220834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" name="Immagin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6949" y="1188054"/>
            <a:ext cx="7067298" cy="496730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9" name="CasellaDiTesto 58"/>
          <p:cNvSpPr txBox="1"/>
          <p:nvPr/>
        </p:nvSpPr>
        <p:spPr>
          <a:xfrm>
            <a:off x="1670591" y="2642028"/>
            <a:ext cx="553998" cy="1990288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vert270"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Service Users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CasellaDiTesto 59"/>
          <p:cNvSpPr txBox="1"/>
          <p:nvPr/>
        </p:nvSpPr>
        <p:spPr>
          <a:xfrm>
            <a:off x="7167990" y="2180302"/>
            <a:ext cx="553998" cy="2588209"/>
          </a:xfrm>
          <a:prstGeom prst="rect">
            <a:avLst/>
          </a:prstGeom>
          <a:solidFill>
            <a:schemeClr val="tx1"/>
          </a:solidFill>
          <a:effectLst>
            <a:softEdge rad="127000"/>
          </a:effectLst>
        </p:spPr>
        <p:txBody>
          <a:bodyPr vert="vert270" wrap="non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Service Providers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580482" y="3594921"/>
            <a:ext cx="6244374" cy="3067319"/>
            <a:chOff x="1222987" y="3749765"/>
            <a:chExt cx="6244374" cy="3067319"/>
          </a:xfrm>
        </p:grpSpPr>
        <p:grpSp>
          <p:nvGrpSpPr>
            <p:cNvPr id="62" name="Gruppo 61"/>
            <p:cNvGrpSpPr/>
            <p:nvPr/>
          </p:nvGrpSpPr>
          <p:grpSpPr>
            <a:xfrm>
              <a:off x="1222987" y="3749765"/>
              <a:ext cx="6244374" cy="3067319"/>
              <a:chOff x="1302280" y="2896460"/>
              <a:chExt cx="5790553" cy="2570313"/>
            </a:xfrm>
          </p:grpSpPr>
          <p:sp>
            <p:nvSpPr>
              <p:cNvPr id="63" name="Onda 1 62"/>
              <p:cNvSpPr/>
              <p:nvPr/>
            </p:nvSpPr>
            <p:spPr>
              <a:xfrm>
                <a:off x="1302280" y="2896460"/>
                <a:ext cx="5790553" cy="2570313"/>
              </a:xfrm>
              <a:prstGeom prst="wave">
                <a:avLst>
                  <a:gd name="adj1" fmla="val 11709"/>
                  <a:gd name="adj2" fmla="val 0"/>
                </a:avLst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>
                <a:prstTxWarp prst="textWave1">
                  <a:avLst/>
                </a:prstTxWarp>
              </a:bodyPr>
              <a:lstStyle/>
              <a:p>
                <a:pPr algn="ctr"/>
                <a:r>
                  <a:rPr lang="en-US" dirty="0" smtClean="0"/>
                  <a:t>   </a:t>
                </a:r>
                <a:endParaRPr lang="en-US" dirty="0"/>
              </a:p>
            </p:txBody>
          </p:sp>
          <p:sp>
            <p:nvSpPr>
              <p:cNvPr id="64" name="Rettangolo 63"/>
              <p:cNvSpPr/>
              <p:nvPr/>
            </p:nvSpPr>
            <p:spPr>
              <a:xfrm>
                <a:off x="1573303" y="3453192"/>
                <a:ext cx="5305907" cy="1437479"/>
              </a:xfrm>
              <a:prstGeom prst="rect">
                <a:avLst/>
              </a:prstGeom>
            </p:spPr>
            <p:txBody>
              <a:bodyPr>
                <a:prstTxWarp prst="textWave1">
                  <a:avLst>
                    <a:gd name="adj1" fmla="val 12500"/>
                    <a:gd name="adj2" fmla="val -201"/>
                  </a:avLst>
                </a:prstTxWarp>
                <a:spAutoFit/>
              </a:bodyPr>
              <a:lstStyle/>
              <a:p>
                <a:pPr algn="ctr"/>
                <a:r>
                  <a:rPr lang="en-US" sz="2000" b="1" dirty="0" smtClean="0"/>
                  <a:t>Collaborative-Acknowledged </a:t>
                </a:r>
                <a:br>
                  <a:rPr lang="en-US" sz="2000" b="1" dirty="0" smtClean="0"/>
                </a:br>
                <a:r>
                  <a:rPr lang="en-US" sz="2000" b="1" dirty="0" smtClean="0"/>
                  <a:t>Management approach </a:t>
                </a:r>
                <a:endParaRPr lang="en-US" sz="2000" b="1" dirty="0"/>
              </a:p>
            </p:txBody>
          </p:sp>
        </p:grpSp>
        <p:sp>
          <p:nvSpPr>
            <p:cNvPr id="58" name="CasellaDiTesto 57"/>
            <p:cNvSpPr txBox="1"/>
            <p:nvPr/>
          </p:nvSpPr>
          <p:spPr>
            <a:xfrm rot="21086907">
              <a:off x="5615007" y="6331624"/>
              <a:ext cx="1760888" cy="381867"/>
            </a:xfrm>
            <a:prstGeom prst="rect">
              <a:avLst/>
            </a:prstGeom>
            <a:noFill/>
          </p:spPr>
          <p:txBody>
            <a:bodyPr wrap="none" rtlCol="0">
              <a:prstTxWarp prst="textTriangleInverted">
                <a:avLst/>
              </a:prstTxWarp>
              <a:spAutoFit/>
            </a:bodyPr>
            <a:lstStyle/>
            <a:p>
              <a:r>
                <a:rPr lang="en-US" b="1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[Governance]</a:t>
              </a:r>
              <a:endParaRPr lang="en-US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4" name="Immagin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6279" y="3547129"/>
            <a:ext cx="4851610" cy="1801717"/>
          </a:xfrm>
          <a:prstGeom prst="rect">
            <a:avLst/>
          </a:prstGeom>
        </p:spPr>
      </p:pic>
      <p:pic>
        <p:nvPicPr>
          <p:cNvPr id="66" name="Immagine 65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602" y="2371157"/>
            <a:ext cx="2078473" cy="31018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2691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5" grpId="0"/>
      <p:bldP spid="46" grpId="0"/>
      <p:bldP spid="47" grpId="0"/>
      <p:bldP spid="48" grpId="0"/>
      <p:bldP spid="49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o 28"/>
          <p:cNvGrpSpPr/>
          <p:nvPr/>
        </p:nvGrpSpPr>
        <p:grpSpPr>
          <a:xfrm>
            <a:off x="555626" y="534524"/>
            <a:ext cx="4495799" cy="5508625"/>
            <a:chOff x="685801" y="892175"/>
            <a:chExt cx="4495799" cy="5508625"/>
          </a:xfrm>
          <a:scene3d>
            <a:camera prst="perspectiveHeroicExtremeRightFacing"/>
            <a:lightRig rig="threePt" dir="t"/>
          </a:scene3d>
        </p:grpSpPr>
        <p:grpSp>
          <p:nvGrpSpPr>
            <p:cNvPr id="3" name="Gruppo 2"/>
            <p:cNvGrpSpPr/>
            <p:nvPr/>
          </p:nvGrpSpPr>
          <p:grpSpPr>
            <a:xfrm>
              <a:off x="685801" y="892175"/>
              <a:ext cx="4495799" cy="5508625"/>
              <a:chOff x="76201" y="803276"/>
              <a:chExt cx="4868861" cy="5781677"/>
            </a:xfrm>
          </p:grpSpPr>
          <p:sp>
            <p:nvSpPr>
              <p:cNvPr id="153" name="Fumetto 1 152"/>
              <p:cNvSpPr/>
              <p:nvPr/>
            </p:nvSpPr>
            <p:spPr bwMode="auto">
              <a:xfrm>
                <a:off x="76201" y="3690940"/>
                <a:ext cx="4867273" cy="2894013"/>
              </a:xfrm>
              <a:prstGeom prst="wedgeRectCallout">
                <a:avLst>
                  <a:gd name="adj1" fmla="val 47171"/>
                  <a:gd name="adj2" fmla="val 31749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5" name="Fumetto 1 34"/>
              <p:cNvSpPr/>
              <p:nvPr/>
            </p:nvSpPr>
            <p:spPr bwMode="auto">
              <a:xfrm>
                <a:off x="76201" y="803276"/>
                <a:ext cx="4868861" cy="3070226"/>
              </a:xfrm>
              <a:prstGeom prst="wedgeRectCallout">
                <a:avLst>
                  <a:gd name="adj1" fmla="val 86264"/>
                  <a:gd name="adj2" fmla="val 5373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1280" name="TextBox 89"/>
              <p:cNvSpPr txBox="1">
                <a:spLocks noChangeArrowheads="1"/>
              </p:cNvSpPr>
              <p:nvPr/>
            </p:nvSpPr>
            <p:spPr bwMode="auto">
              <a:xfrm>
                <a:off x="138114" y="6299203"/>
                <a:ext cx="449738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smtClean="0">
                    <a:solidFill>
                      <a:srgbClr val="C00000"/>
                    </a:solidFill>
                  </a:rPr>
                  <a:t>Data Providers Brokered </a:t>
                </a:r>
                <a:r>
                  <a:rPr kumimoji="0" lang="fr-CH" altLang="ja-JP" sz="1200" smtClean="0">
                    <a:solidFill>
                      <a:srgbClr val="C00000"/>
                    </a:solidFill>
                  </a:rPr>
                  <a:t>(capacities, systems, networks, etc.)</a:t>
                </a:r>
                <a:endParaRPr kumimoji="0" lang="en-US" altLang="ja-JP" sz="1200" smtClean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297" name="CasellaDiTesto 153"/>
              <p:cNvSpPr txBox="1">
                <a:spLocks noChangeArrowheads="1"/>
              </p:cNvSpPr>
              <p:nvPr/>
            </p:nvSpPr>
            <p:spPr bwMode="auto">
              <a:xfrm>
                <a:off x="2175575" y="5741170"/>
                <a:ext cx="623886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5128" y="1060254"/>
                <a:ext cx="864194" cy="483063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5568" y="988493"/>
                <a:ext cx="1389073" cy="586215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6399" y="3527338"/>
                <a:ext cx="726495" cy="533377"/>
              </a:xfrm>
              <a:prstGeom prst="rect">
                <a:avLst/>
              </a:prstGeom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314" y="1838333"/>
                <a:ext cx="720724" cy="481812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31925" y="1807353"/>
                <a:ext cx="786214" cy="502662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91666" y="1876057"/>
                <a:ext cx="768010" cy="508070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002" y="2685608"/>
                <a:ext cx="1034923" cy="429513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75672" y="2749632"/>
                <a:ext cx="769831" cy="501490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50906" y="2720973"/>
                <a:ext cx="827529" cy="469903"/>
              </a:xfrm>
              <a:prstGeom prst="rect">
                <a:avLst/>
              </a:prstGeom>
            </p:spPr>
          </p:pic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1218" y="3543888"/>
                <a:ext cx="950708" cy="539146"/>
              </a:xfrm>
              <a:prstGeom prst="rect">
                <a:avLst/>
              </a:prstGeom>
            </p:spPr>
          </p:pic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91712" y="3539469"/>
                <a:ext cx="892861" cy="654175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15230" y="4402187"/>
                <a:ext cx="734330" cy="453186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4308" y="4308127"/>
                <a:ext cx="901260" cy="482175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87806" y="4353262"/>
                <a:ext cx="838101" cy="508847"/>
              </a:xfrm>
              <a:prstGeom prst="rect">
                <a:avLst/>
              </a:prstGeom>
            </p:spPr>
          </p:pic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95679" y="3576476"/>
                <a:ext cx="1234788" cy="530573"/>
              </a:xfrm>
              <a:prstGeom prst="rect">
                <a:avLst/>
              </a:prstGeom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808005" y="1082235"/>
                <a:ext cx="899211" cy="544138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01621" y="5245151"/>
                <a:ext cx="779054" cy="492871"/>
              </a:xfrm>
              <a:prstGeom prst="rect">
                <a:avLst/>
              </a:prstGeom>
            </p:spPr>
          </p:pic>
          <p:pic>
            <p:nvPicPr>
              <p:cNvPr id="134" name="Immagine 133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99343" y="5322467"/>
                <a:ext cx="898099" cy="473272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06606" y="5300351"/>
                <a:ext cx="896190" cy="530398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2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800" y="5590762"/>
                <a:ext cx="229315" cy="229315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729271" y="2696072"/>
                <a:ext cx="990030" cy="588518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2939" y="4364303"/>
                <a:ext cx="826098" cy="491070"/>
              </a:xfrm>
              <a:prstGeom prst="rect">
                <a:avLst/>
              </a:prstGeom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14254" y="1777480"/>
                <a:ext cx="955426" cy="636951"/>
              </a:xfrm>
              <a:prstGeom prst="rect">
                <a:avLst/>
              </a:prstGeom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0661" y="5218470"/>
                <a:ext cx="1043385" cy="566712"/>
              </a:xfrm>
              <a:prstGeom prst="rect">
                <a:avLst/>
              </a:prstGeom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67810" y="982227"/>
                <a:ext cx="1012206" cy="621248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086768" y="5569486"/>
                <a:ext cx="683690" cy="23022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p3d contourW="6350" prstMaterial="matte">
                <a:contourClr>
                  <a:srgbClr val="969696"/>
                </a:contourClr>
              </a:sp3d>
            </p:spPr>
          </p:pic>
        </p:grpSp>
        <p:grpSp>
          <p:nvGrpSpPr>
            <p:cNvPr id="28" name="Gruppo 27"/>
            <p:cNvGrpSpPr/>
            <p:nvPr/>
          </p:nvGrpSpPr>
          <p:grpSpPr>
            <a:xfrm>
              <a:off x="919617" y="5647697"/>
              <a:ext cx="934884" cy="560724"/>
              <a:chOff x="-1317994" y="5453562"/>
              <a:chExt cx="934884" cy="560724"/>
            </a:xfrm>
          </p:grpSpPr>
          <p:pic>
            <p:nvPicPr>
              <p:cNvPr id="81" name="Immagine 80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-1317994" y="5453562"/>
                <a:ext cx="914172" cy="560724"/>
              </a:xfrm>
              <a:prstGeom prst="rect">
                <a:avLst/>
              </a:prstGeom>
            </p:spPr>
          </p:pic>
          <p:pic>
            <p:nvPicPr>
              <p:cNvPr id="80" name="Picture 5" descr="medina_-new4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219"/>
              <a:stretch>
                <a:fillRect/>
              </a:stretch>
            </p:blipFill>
            <p:spPr bwMode="auto">
              <a:xfrm>
                <a:off x="-1010736" y="5692292"/>
                <a:ext cx="627626" cy="2866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</p:pic>
        </p:grpSp>
      </p:grpSp>
      <p:grpSp>
        <p:nvGrpSpPr>
          <p:cNvPr id="2" name="Gruppo 1"/>
          <p:cNvGrpSpPr/>
          <p:nvPr/>
        </p:nvGrpSpPr>
        <p:grpSpPr>
          <a:xfrm>
            <a:off x="4572000" y="4556125"/>
            <a:ext cx="3859213" cy="2053412"/>
            <a:chOff x="5175250" y="4556125"/>
            <a:chExt cx="3859213" cy="2053412"/>
          </a:xfrm>
          <a:scene3d>
            <a:camera prst="perspectiveHeroicExtremeLeftFacing"/>
            <a:lightRig rig="threePt" dir="t"/>
          </a:scene3d>
        </p:grpSpPr>
        <p:grpSp>
          <p:nvGrpSpPr>
            <p:cNvPr id="4" name="Gruppo 3"/>
            <p:cNvGrpSpPr/>
            <p:nvPr/>
          </p:nvGrpSpPr>
          <p:grpSpPr>
            <a:xfrm>
              <a:off x="5175250" y="4556125"/>
              <a:ext cx="3859213" cy="2053412"/>
              <a:chOff x="5175250" y="4556125"/>
              <a:chExt cx="3859213" cy="2053412"/>
            </a:xfrm>
          </p:grpSpPr>
          <p:sp>
            <p:nvSpPr>
              <p:cNvPr id="11267" name="Fumetto 1 151"/>
              <p:cNvSpPr>
                <a:spLocks noChangeArrowheads="1"/>
              </p:cNvSpPr>
              <p:nvPr/>
            </p:nvSpPr>
            <p:spPr bwMode="auto">
              <a:xfrm>
                <a:off x="5175250" y="4556125"/>
                <a:ext cx="3859213" cy="2038350"/>
              </a:xfrm>
              <a:prstGeom prst="wedgeRectCallout">
                <a:avLst>
                  <a:gd name="adj1" fmla="val -19398"/>
                  <a:gd name="adj2" fmla="val -87269"/>
                </a:avLst>
              </a:prstGeom>
              <a:solidFill>
                <a:srgbClr val="FFC000">
                  <a:alpha val="2196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kumimoji="0" lang="en-US" sz="2000" b="1" u="sng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8" name="TextBox 89"/>
              <p:cNvSpPr txBox="1">
                <a:spLocks noChangeArrowheads="1"/>
              </p:cNvSpPr>
              <p:nvPr/>
            </p:nvSpPr>
            <p:spPr bwMode="auto">
              <a:xfrm>
                <a:off x="5655472" y="6332538"/>
                <a:ext cx="275908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Private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sector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(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tested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interoperability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)</a:t>
                </a:r>
                <a:endParaRPr kumimoji="0" lang="en-US" altLang="ja-JP" sz="1200" dirty="0" smtClean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1306" name="Gruppo 60"/>
              <p:cNvGrpSpPr>
                <a:grpSpLocks/>
              </p:cNvGrpSpPr>
              <p:nvPr/>
            </p:nvGrpSpPr>
            <p:grpSpPr bwMode="auto">
              <a:xfrm>
                <a:off x="7554865" y="4653312"/>
                <a:ext cx="1246187" cy="684213"/>
                <a:chOff x="6019800" y="4789643"/>
                <a:chExt cx="1246011" cy="684911"/>
              </a:xfrm>
            </p:grpSpPr>
            <p:pic>
              <p:nvPicPr>
                <p:cNvPr id="11326" name="Picture 100"/>
                <p:cNvPicPr>
                  <a:picLocks noChangeAspect="1" noChangeArrowheads="1"/>
                </p:cNvPicPr>
                <p:nvPr/>
              </p:nvPicPr>
              <p:blipFill>
                <a:blip r:embed="rId3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5211" y="5108440"/>
                  <a:ext cx="990600" cy="28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27" name="Immagine 177"/>
                <p:cNvPicPr>
                  <a:picLocks noChangeAspect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019800" y="4789643"/>
                  <a:ext cx="1168489" cy="6849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0" name="Immagine 179"/>
              <p:cNvPicPr>
                <a:picLocks noChangeAspect="1"/>
              </p:cNvPicPr>
              <p:nvPr/>
            </p:nvPicPr>
            <p:blipFill>
              <a:blip r:embed="rId3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5380186" y="549166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11308" name="Gruppo 61"/>
              <p:cNvGrpSpPr>
                <a:grpSpLocks/>
              </p:cNvGrpSpPr>
              <p:nvPr/>
            </p:nvGrpSpPr>
            <p:grpSpPr bwMode="auto">
              <a:xfrm>
                <a:off x="5286375" y="4664075"/>
                <a:ext cx="1266825" cy="704850"/>
                <a:chOff x="5286174" y="4663844"/>
                <a:chExt cx="1267026" cy="704659"/>
              </a:xfrm>
            </p:grpSpPr>
            <p:pic>
              <p:nvPicPr>
                <p:cNvPr id="11322" name="Picture 103"/>
                <p:cNvPicPr>
                  <a:picLocks noChangeAspect="1" noChangeArrowheads="1"/>
                </p:cNvPicPr>
                <p:nvPr/>
              </p:nvPicPr>
              <p:blipFill>
                <a:blip r:embed="rId3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794" y="4876800"/>
                  <a:ext cx="983406" cy="4917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magine 180"/>
                <p:cNvPicPr>
                  <a:picLocks noChangeAspect="1"/>
                </p:cNvPicPr>
                <p:nvPr/>
              </p:nvPicPr>
              <p:blipFill>
                <a:blip r:embed="rId31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flipH="1">
                  <a:off x="5286174" y="4663844"/>
                  <a:ext cx="1091767" cy="655979"/>
                </a:xfrm>
                <a:prstGeom prst="rect">
                  <a:avLst/>
                </a:prstGeom>
              </p:spPr>
            </p:pic>
          </p:grpSp>
          <p:pic>
            <p:nvPicPr>
              <p:cNvPr id="142" name="Immagine 141"/>
              <p:cNvPicPr>
                <a:picLocks noChangeAspect="1"/>
              </p:cNvPicPr>
              <p:nvPr/>
            </p:nvPicPr>
            <p:blipFill>
              <a:blip r:embed="rId31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7792649" y="547311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38" name="Gruppo 37"/>
              <p:cNvGrpSpPr/>
              <p:nvPr/>
            </p:nvGrpSpPr>
            <p:grpSpPr>
              <a:xfrm>
                <a:off x="6418097" y="4630101"/>
                <a:ext cx="1092200" cy="661671"/>
                <a:chOff x="7815263" y="4671288"/>
                <a:chExt cx="1092200" cy="661671"/>
              </a:xfrm>
            </p:grpSpPr>
            <p:pic>
              <p:nvPicPr>
                <p:cNvPr id="11312" name="Immagine 190"/>
                <p:cNvPicPr>
                  <a:picLocks noChangeAspect="1"/>
                </p:cNvPicPr>
                <p:nvPr/>
              </p:nvPicPr>
              <p:blipFill>
                <a:blip r:embed="rId33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5263" y="4671288"/>
                  <a:ext cx="1092200" cy="655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3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6161" y="4969164"/>
                  <a:ext cx="687903" cy="363795"/>
                </a:xfrm>
                <a:prstGeom prst="rect">
                  <a:avLst/>
                </a:prstGeom>
              </p:spPr>
            </p:pic>
          </p:grpSp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3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21666" y="5692292"/>
                <a:ext cx="815646" cy="581209"/>
              </a:xfrm>
              <a:prstGeom prst="rect">
                <a:avLst/>
              </a:prstGeom>
            </p:spPr>
          </p:pic>
          <p:sp>
            <p:nvSpPr>
              <p:cNvPr id="152" name="CasellaDiTesto 153"/>
              <p:cNvSpPr txBox="1">
                <a:spLocks noChangeArrowheads="1"/>
              </p:cNvSpPr>
              <p:nvPr/>
            </p:nvSpPr>
            <p:spPr bwMode="auto">
              <a:xfrm>
                <a:off x="8215883" y="5596832"/>
                <a:ext cx="6238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</p:grp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31">
              <a:duotone>
                <a:prstClr val="black"/>
                <a:srgbClr val="FF66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 bwMode="auto">
            <a:xfrm flipH="1">
              <a:off x="6422072" y="5584513"/>
              <a:ext cx="1092200" cy="655673"/>
            </a:xfrm>
            <a:prstGeom prst="rect">
              <a:avLst/>
            </a:prstGeom>
          </p:spPr>
        </p:pic>
        <p:pic>
          <p:nvPicPr>
            <p:cNvPr id="72" name="Immagine 71"/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BF9E4"/>
                </a:clrFrom>
                <a:clrTo>
                  <a:srgbClr val="FBF9E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25175" y="5982256"/>
              <a:ext cx="1397246" cy="244061"/>
            </a:xfrm>
            <a:prstGeom prst="rect">
              <a:avLst/>
            </a:prstGeom>
          </p:spPr>
        </p:pic>
      </p:grpSp>
      <p:grpSp>
        <p:nvGrpSpPr>
          <p:cNvPr id="11268" name="Group 80"/>
          <p:cNvGrpSpPr>
            <a:grpSpLocks/>
          </p:cNvGrpSpPr>
          <p:nvPr/>
        </p:nvGrpSpPr>
        <p:grpSpPr bwMode="auto">
          <a:xfrm>
            <a:off x="6858000" y="1001713"/>
            <a:ext cx="1676400" cy="1793875"/>
            <a:chOff x="5405" y="6"/>
            <a:chExt cx="1597" cy="1681"/>
          </a:xfrm>
        </p:grpSpPr>
        <p:pic>
          <p:nvPicPr>
            <p:cNvPr id="11282" name="Picture 68" descr="GEOSS_Portal_Website_link2"/>
            <p:cNvPicPr>
              <a:picLocks noChangeAspect="1" noChangeArrowheads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" y="6"/>
              <a:ext cx="1597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3" name="Line 69"/>
            <p:cNvSpPr>
              <a:spLocks noChangeShapeType="1"/>
            </p:cNvSpPr>
            <p:nvPr/>
          </p:nvSpPr>
          <p:spPr bwMode="auto">
            <a:xfrm flipH="1">
              <a:off x="5431" y="71"/>
              <a:ext cx="917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4" name="Line 70"/>
            <p:cNvSpPr>
              <a:spLocks noChangeShapeType="1"/>
            </p:cNvSpPr>
            <p:nvPr/>
          </p:nvSpPr>
          <p:spPr bwMode="auto">
            <a:xfrm flipH="1">
              <a:off x="6418" y="205"/>
              <a:ext cx="71" cy="14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5" name="Line 71"/>
            <p:cNvSpPr>
              <a:spLocks noChangeShapeType="1"/>
            </p:cNvSpPr>
            <p:nvPr/>
          </p:nvSpPr>
          <p:spPr bwMode="auto">
            <a:xfrm flipH="1">
              <a:off x="5944" y="148"/>
              <a:ext cx="409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6" name="Freeform 72"/>
            <p:cNvSpPr>
              <a:spLocks/>
            </p:cNvSpPr>
            <p:nvPr/>
          </p:nvSpPr>
          <p:spPr bwMode="auto">
            <a:xfrm>
              <a:off x="6138" y="157"/>
              <a:ext cx="338" cy="377"/>
            </a:xfrm>
            <a:custGeom>
              <a:avLst/>
              <a:gdLst>
                <a:gd name="T0" fmla="*/ 0 w 276"/>
                <a:gd name="T1" fmla="*/ 0 h 315"/>
                <a:gd name="T2" fmla="*/ 0 w 276"/>
                <a:gd name="T3" fmla="*/ 2147483646 h 315"/>
                <a:gd name="T4" fmla="*/ 2147483646 w 276"/>
                <a:gd name="T5" fmla="*/ 2147483646 h 315"/>
                <a:gd name="T6" fmla="*/ 2147483646 w 276"/>
                <a:gd name="T7" fmla="*/ 2147483646 h 315"/>
                <a:gd name="T8" fmla="*/ 0 w 27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315"/>
                <a:gd name="T17" fmla="*/ 276 w 27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315">
                  <a:moveTo>
                    <a:pt x="0" y="0"/>
                  </a:moveTo>
                  <a:lnTo>
                    <a:pt x="0" y="204"/>
                  </a:lnTo>
                  <a:lnTo>
                    <a:pt x="276" y="315"/>
                  </a:lnTo>
                  <a:lnTo>
                    <a:pt x="274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7" name="Line 73"/>
            <p:cNvSpPr>
              <a:spLocks noChangeShapeType="1"/>
            </p:cNvSpPr>
            <p:nvPr/>
          </p:nvSpPr>
          <p:spPr bwMode="auto">
            <a:xfrm flipH="1">
              <a:off x="6405" y="133"/>
              <a:ext cx="84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1269" name="Text Box 72"/>
          <p:cNvSpPr txBox="1">
            <a:spLocks noChangeArrowheads="1"/>
          </p:cNvSpPr>
          <p:nvPr/>
        </p:nvSpPr>
        <p:spPr bwMode="auto">
          <a:xfrm>
            <a:off x="7996238" y="636588"/>
            <a:ext cx="1354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smtClean="0">
                <a:solidFill>
                  <a:srgbClr val="C00000"/>
                </a:solidFill>
              </a:rPr>
              <a:t>GEO</a:t>
            </a:r>
            <a:r>
              <a:rPr kumimoji="0" lang="fr-CH" altLang="ja-JP" sz="120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smtClean="0">
                <a:solidFill>
                  <a:srgbClr val="C00000"/>
                </a:solidFill>
              </a:rPr>
              <a:t>Home Page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fr-CH" altLang="ja-JP" sz="1200" i="1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ja-JP" sz="1800" smtClean="0">
              <a:solidFill>
                <a:srgbClr val="000000"/>
              </a:solidFill>
            </a:endParaRPr>
          </a:p>
        </p:txBody>
      </p:sp>
      <p:sp>
        <p:nvSpPr>
          <p:cNvPr id="11271" name="Text Box 72"/>
          <p:cNvSpPr txBox="1">
            <a:spLocks noChangeArrowheads="1"/>
          </p:cNvSpPr>
          <p:nvPr/>
        </p:nvSpPr>
        <p:spPr bwMode="auto">
          <a:xfrm>
            <a:off x="7964488" y="1849438"/>
            <a:ext cx="14779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smtClean="0">
                <a:solidFill>
                  <a:srgbClr val="C00000"/>
                </a:solidFill>
              </a:rPr>
              <a:t>GEOSS</a:t>
            </a:r>
            <a:r>
              <a:rPr kumimoji="0" lang="fr-CH" altLang="ja-JP" sz="1200" dirty="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Portal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fr-CH" altLang="ja-JP" sz="1200" i="1" dirty="0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ja-JP" sz="1800" dirty="0" smtClean="0">
              <a:solidFill>
                <a:srgbClr val="000000"/>
              </a:solidFill>
            </a:endParaRP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3982435" y="50679"/>
            <a:ext cx="5362055" cy="542925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  <a:extLst/>
        </p:spPr>
        <p:txBody>
          <a:bodyPr vert="horz" lIns="91440" tIns="45720" rIns="91440" bIns="45720" rtlCol="0" anchor="b">
            <a:noAutofit/>
          </a:bodyPr>
          <a:lstStyle/>
          <a:p>
            <a:pPr defTabSz="457200">
              <a:spcBef>
                <a:spcPct val="0"/>
              </a:spcBef>
            </a:pPr>
            <a:r>
              <a:rPr lang="fr-CH" altLang="ja-JP" sz="3200" b="1" dirty="0">
                <a:solidFill>
                  <a:srgbClr val="FEFEFE"/>
                </a:solidFill>
                <a:latin typeface="Corbel" panose="020B0503020204020204" pitchFamily="34" charset="0"/>
                <a:cs typeface="Trebuchet MS"/>
              </a:rPr>
              <a:t>GEOSS Information System</a:t>
            </a:r>
            <a:endParaRPr lang="en-US" altLang="ja-JP" sz="3200" b="1" dirty="0">
              <a:solidFill>
                <a:srgbClr val="FEFEFE"/>
              </a:solidFill>
              <a:latin typeface="Corbel" panose="020B0503020204020204" pitchFamily="34" charset="0"/>
              <a:cs typeface="Trebuchet MS"/>
            </a:endParaRPr>
          </a:p>
        </p:txBody>
      </p:sp>
      <p:pic>
        <p:nvPicPr>
          <p:cNvPr id="11274" name="Immagine 1"/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15" y="2418191"/>
            <a:ext cx="38893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26"/>
          <p:cNvGrpSpPr>
            <a:grpSpLocks/>
          </p:cNvGrpSpPr>
          <p:nvPr/>
        </p:nvGrpSpPr>
        <p:grpSpPr bwMode="auto">
          <a:xfrm>
            <a:off x="5867400" y="628650"/>
            <a:ext cx="2209800" cy="1200150"/>
            <a:chOff x="3497" y="273"/>
            <a:chExt cx="1392" cy="756"/>
          </a:xfrm>
        </p:grpSpPr>
        <p:pic>
          <p:nvPicPr>
            <p:cNvPr id="11279" name="Immagine 3"/>
            <p:cNvPicPr>
              <a:picLocks noChangeAspect="1"/>
            </p:cNvPicPr>
            <p:nvPr/>
          </p:nvPicPr>
          <p:blipFill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4"/>
            <a:stretch>
              <a:fillRect/>
            </a:stretch>
          </p:blipFill>
          <p:spPr bwMode="auto">
            <a:xfrm>
              <a:off x="3678" y="338"/>
              <a:ext cx="4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25"/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5F6E8"/>
                </a:clrFrom>
                <a:clrTo>
                  <a:srgbClr val="F5F6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78" r="79437" b="2097"/>
            <a:stretch>
              <a:fillRect/>
            </a:stretch>
          </p:blipFill>
          <p:spPr bwMode="auto">
            <a:xfrm>
              <a:off x="3497" y="782"/>
              <a:ext cx="58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Immagine 9"/>
            <p:cNvPicPr>
              <a:picLocks noChangeAspect="1"/>
            </p:cNvPicPr>
            <p:nvPr/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0" t="59428" r="3648" b="25609"/>
            <a:stretch>
              <a:fillRect/>
            </a:stretch>
          </p:blipFill>
          <p:spPr bwMode="auto">
            <a:xfrm rot="-610650">
              <a:off x="3868" y="273"/>
              <a:ext cx="1021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Freccia in giù 2"/>
          <p:cNvSpPr>
            <a:spLocks noChangeArrowheads="1"/>
          </p:cNvSpPr>
          <p:nvPr/>
        </p:nvSpPr>
        <p:spPr bwMode="auto">
          <a:xfrm rot="1877827">
            <a:off x="6615113" y="2495550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en-US" sz="2000" b="1" u="sng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grpSp>
        <p:nvGrpSpPr>
          <p:cNvPr id="31" name="Gruppo 30"/>
          <p:cNvGrpSpPr/>
          <p:nvPr/>
        </p:nvGrpSpPr>
        <p:grpSpPr>
          <a:xfrm>
            <a:off x="4977500" y="2400144"/>
            <a:ext cx="2338920" cy="2338920"/>
            <a:chOff x="8431213" y="2897296"/>
            <a:chExt cx="2338920" cy="2338920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213" y="2897296"/>
              <a:ext cx="2338920" cy="2338920"/>
            </a:xfrm>
            <a:prstGeom prst="rect">
              <a:avLst/>
            </a:prstGeom>
            <a:scene3d>
              <a:camera prst="perspectiveHeroicExtremeLeftFacing"/>
              <a:lightRig rig="threePt" dir="t"/>
            </a:scene3d>
          </p:spPr>
        </p:pic>
        <p:pic>
          <p:nvPicPr>
            <p:cNvPr id="78" name="Immagine 77"/>
            <p:cNvPicPr>
              <a:picLocks noChangeAspect="1"/>
            </p:cNvPicPr>
            <p:nvPr/>
          </p:nvPicPr>
          <p:blipFill>
            <a:blip r:embed="rId4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454" y="3612778"/>
              <a:ext cx="2028404" cy="934984"/>
            </a:xfrm>
            <a:prstGeom prst="rect">
              <a:avLst/>
            </a:prstGeom>
            <a:effectLst/>
            <a:scene3d>
              <a:camera prst="perspectiveHeroicExtremeLeftFacing"/>
              <a:lightRig rig="threePt" dir="t"/>
            </a:scene3d>
          </p:spPr>
        </p:pic>
      </p:grpSp>
      <p:sp>
        <p:nvSpPr>
          <p:cNvPr id="5" name="CasellaDiTesto 4"/>
          <p:cNvSpPr txBox="1"/>
          <p:nvPr/>
        </p:nvSpPr>
        <p:spPr>
          <a:xfrm>
            <a:off x="176613" y="2247961"/>
            <a:ext cx="4990470" cy="1446550"/>
          </a:xfrm>
          <a:prstGeom prst="rect">
            <a:avLst/>
          </a:prstGeom>
          <a:solidFill>
            <a:schemeClr val="accent5">
              <a:lumMod val="50000"/>
              <a:alpha val="74000"/>
            </a:schemeClr>
          </a:solidFill>
          <a:effectLst>
            <a:softEdge rad="63500"/>
          </a:effectLst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More than 35 </a:t>
            </a:r>
          </a:p>
          <a:p>
            <a:pPr algn="ctr"/>
            <a:r>
              <a:rPr lang="en-US" sz="4400" b="1" dirty="0" smtClean="0">
                <a:solidFill>
                  <a:srgbClr val="FFC000"/>
                </a:solidFill>
              </a:rPr>
              <a:t>brokered systems</a:t>
            </a:r>
            <a:endParaRPr lang="en-US" sz="4400" b="1" dirty="0">
              <a:solidFill>
                <a:srgbClr val="FFC000"/>
              </a:solidFill>
            </a:endParaRPr>
          </a:p>
        </p:txBody>
      </p:sp>
      <p:pic>
        <p:nvPicPr>
          <p:cNvPr id="39" name="Immagine 3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355" y="3927374"/>
            <a:ext cx="742210" cy="522605"/>
          </a:xfrm>
          <a:prstGeom prst="rect">
            <a:avLst/>
          </a:prstGeom>
        </p:spPr>
      </p:pic>
      <p:sp>
        <p:nvSpPr>
          <p:cNvPr id="79" name="Text Box 72"/>
          <p:cNvSpPr txBox="1">
            <a:spLocks noChangeArrowheads="1"/>
          </p:cNvSpPr>
          <p:nvPr/>
        </p:nvSpPr>
        <p:spPr bwMode="auto">
          <a:xfrm>
            <a:off x="8257565" y="3977100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Semantic</a:t>
            </a:r>
            <a:r>
              <a:rPr kumimoji="0" lang="fr-CH" altLang="ja-JP" sz="1200" i="1" dirty="0" smtClean="0">
                <a:solidFill>
                  <a:srgbClr val="C00000"/>
                </a:solidFill>
              </a:rPr>
              <a:t> </a:t>
            </a:r>
            <a:r>
              <a:rPr kumimoji="0" lang="fr-CH" altLang="ja-JP" sz="1200" i="1" dirty="0" err="1" smtClean="0">
                <a:solidFill>
                  <a:srgbClr val="C00000"/>
                </a:solidFill>
              </a:rPr>
              <a:t>engines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cxnSp>
        <p:nvCxnSpPr>
          <p:cNvPr id="45" name="Connettore 1 44"/>
          <p:cNvCxnSpPr>
            <a:stCxn id="39" idx="1"/>
          </p:cNvCxnSpPr>
          <p:nvPr/>
        </p:nvCxnSpPr>
        <p:spPr>
          <a:xfrm flipH="1" flipV="1">
            <a:off x="7189399" y="4103552"/>
            <a:ext cx="325956" cy="85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82" y="3423138"/>
            <a:ext cx="475184" cy="419514"/>
          </a:xfrm>
          <a:prstGeom prst="rect">
            <a:avLst/>
          </a:prstGeom>
        </p:spPr>
      </p:pic>
      <p:cxnSp>
        <p:nvCxnSpPr>
          <p:cNvPr id="89" name="Connettore 1 88"/>
          <p:cNvCxnSpPr>
            <a:stCxn id="48" idx="1"/>
          </p:cNvCxnSpPr>
          <p:nvPr/>
        </p:nvCxnSpPr>
        <p:spPr>
          <a:xfrm flipH="1">
            <a:off x="7188921" y="3632895"/>
            <a:ext cx="404961" cy="1738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 Box 72"/>
          <p:cNvSpPr txBox="1">
            <a:spLocks noChangeArrowheads="1"/>
          </p:cNvSpPr>
          <p:nvPr/>
        </p:nvSpPr>
        <p:spPr bwMode="auto">
          <a:xfrm>
            <a:off x="8138649" y="3358273"/>
            <a:ext cx="9004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Systems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dirty="0" err="1" smtClean="0">
                <a:solidFill>
                  <a:srgbClr val="C00000"/>
                </a:solidFill>
              </a:rPr>
              <a:t>Registry</a:t>
            </a:r>
            <a:endParaRPr kumimoji="0" lang="fr-CH" altLang="ja-JP" sz="1200" i="1" dirty="0" smtClean="0">
              <a:solidFill>
                <a:srgbClr val="C00000"/>
              </a:solidFill>
            </a:endParaRPr>
          </a:p>
        </p:txBody>
      </p:sp>
      <p:sp>
        <p:nvSpPr>
          <p:cNvPr id="53" name="Ovale 52"/>
          <p:cNvSpPr/>
          <p:nvPr/>
        </p:nvSpPr>
        <p:spPr>
          <a:xfrm>
            <a:off x="5814847" y="2247961"/>
            <a:ext cx="616919" cy="52540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7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332477" y="391534"/>
            <a:ext cx="8506723" cy="970450"/>
          </a:xfrm>
        </p:spPr>
        <p:txBody>
          <a:bodyPr/>
          <a:lstStyle/>
          <a:p>
            <a:r>
              <a:rPr lang="en-US" sz="4400" dirty="0" smtClean="0"/>
              <a:t>Big Data challenges for GEOSS</a:t>
            </a:r>
            <a:endParaRPr lang="en-US" sz="4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853" y="1787090"/>
            <a:ext cx="6645307" cy="4247950"/>
          </a:xfrm>
          <a:prstGeom prst="rect">
            <a:avLst/>
          </a:prstGeom>
        </p:spPr>
      </p:pic>
      <p:sp>
        <p:nvSpPr>
          <p:cNvPr id="9" name="Rettangolo arrotondato 8"/>
          <p:cNvSpPr/>
          <p:nvPr/>
        </p:nvSpPr>
        <p:spPr>
          <a:xfrm>
            <a:off x="2540000" y="2008927"/>
            <a:ext cx="6614160" cy="3975313"/>
          </a:xfrm>
          <a:prstGeom prst="roundRect">
            <a:avLst>
              <a:gd name="adj" fmla="val 4144"/>
            </a:avLst>
          </a:prstGeom>
          <a:solidFill>
            <a:schemeClr val="tx1">
              <a:alpha val="6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162459" y="1958127"/>
            <a:ext cx="8541958" cy="4300433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SzPct val="65000"/>
            </a:pPr>
            <a:r>
              <a:rPr lang="it-IT" sz="36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olume:  </a:t>
            </a:r>
            <a:r>
              <a:rPr lang="it-IT" sz="1900" b="1" dirty="0" err="1"/>
              <a:t>Millions</a:t>
            </a:r>
            <a:r>
              <a:rPr lang="it-IT" sz="1900" dirty="0"/>
              <a:t> of </a:t>
            </a:r>
            <a:r>
              <a:rPr lang="it-IT" sz="1900" dirty="0" err="1"/>
              <a:t>discoverable</a:t>
            </a:r>
            <a:r>
              <a:rPr lang="it-IT" sz="1900" dirty="0"/>
              <a:t> (small &amp; medium) </a:t>
            </a:r>
            <a:r>
              <a:rPr lang="it-IT" sz="1900" dirty="0" err="1" smtClean="0"/>
              <a:t>products</a:t>
            </a:r>
            <a:r>
              <a:rPr lang="it-IT" sz="1900" dirty="0" smtClean="0"/>
              <a:t>; </a:t>
            </a:r>
            <a:r>
              <a:rPr lang="it-IT" sz="1900" b="1" dirty="0"/>
              <a:t>Long</a:t>
            </a:r>
            <a:r>
              <a:rPr lang="it-IT" sz="1900" dirty="0"/>
              <a:t> EO time/</a:t>
            </a:r>
            <a:r>
              <a:rPr lang="it-IT" sz="1900" dirty="0" err="1"/>
              <a:t>space</a:t>
            </a:r>
            <a:r>
              <a:rPr lang="it-IT" sz="1900" dirty="0"/>
              <a:t> </a:t>
            </a:r>
            <a:r>
              <a:rPr lang="it-IT" sz="1900" dirty="0" err="1" smtClean="0"/>
              <a:t>series</a:t>
            </a:r>
            <a:r>
              <a:rPr lang="it-IT" sz="1900" dirty="0" smtClean="0"/>
              <a:t>, … .</a:t>
            </a:r>
            <a:endParaRPr lang="it-IT" sz="1700" dirty="0"/>
          </a:p>
          <a:p>
            <a:pPr>
              <a:buSzPct val="65000"/>
            </a:pPr>
            <a:r>
              <a:rPr lang="it-IT" sz="36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ariety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</a:t>
            </a:r>
            <a:r>
              <a:rPr lang="it-IT" sz="1900" dirty="0" err="1" smtClean="0">
                <a:solidFill>
                  <a:srgbClr val="E2DFCC">
                    <a:lumMod val="10000"/>
                  </a:srgbClr>
                </a:solidFill>
              </a:rPr>
              <a:t>Different</a:t>
            </a:r>
            <a:r>
              <a:rPr lang="it-IT" sz="1900" dirty="0" smtClean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product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types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(data,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services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models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documents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);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Data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models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Protocols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Semantics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Granularity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levels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Organizations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;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Maturity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 smtClean="0">
                <a:solidFill>
                  <a:srgbClr val="E2DFCC">
                    <a:lumMod val="10000"/>
                  </a:srgbClr>
                </a:solidFill>
              </a:rPr>
              <a:t>level</a:t>
            </a:r>
            <a:r>
              <a:rPr lang="it-IT" sz="1900" dirty="0" smtClean="0">
                <a:solidFill>
                  <a:srgbClr val="E2DFCC">
                    <a:lumMod val="10000"/>
                  </a:srgbClr>
                </a:solidFill>
              </a:rPr>
              <a:t>, … .</a:t>
            </a:r>
            <a:endParaRPr lang="it-IT" sz="1900" dirty="0" smtClean="0"/>
          </a:p>
          <a:p>
            <a:pPr>
              <a:buSzPct val="65000"/>
            </a:pPr>
            <a:r>
              <a:rPr lang="it-IT" sz="35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eracity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/</a:t>
            </a:r>
            <a:r>
              <a:rPr lang="it-IT" sz="28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Validity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/Value: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Evaluation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support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Essential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 err="1">
                <a:solidFill>
                  <a:srgbClr val="E2DFCC">
                    <a:lumMod val="10000"/>
                  </a:srgbClr>
                </a:solidFill>
              </a:rPr>
              <a:t>Variables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</a:t>
            </a:r>
            <a:r>
              <a:rPr lang="it-IT" sz="1900" dirty="0" err="1">
                <a:solidFill>
                  <a:srgbClr val="E2DFCC">
                    <a:lumMod val="10000"/>
                  </a:srgbClr>
                </a:solidFill>
              </a:rPr>
              <a:t>Discovery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 </a:t>
            </a:r>
            <a:r>
              <a:rPr lang="it-IT" sz="1900" b="1" dirty="0">
                <a:solidFill>
                  <a:srgbClr val="E2DFCC">
                    <a:lumMod val="10000"/>
                  </a:srgbClr>
                </a:solidFill>
              </a:rPr>
              <a:t>Ranking</a:t>
            </a:r>
            <a:r>
              <a:rPr lang="it-IT" sz="1900" dirty="0">
                <a:solidFill>
                  <a:srgbClr val="E2DFCC">
                    <a:lumMod val="10000"/>
                  </a:srgbClr>
                </a:solidFill>
              </a:rPr>
              <a:t>, User </a:t>
            </a:r>
            <a:r>
              <a:rPr lang="it-IT" sz="1900" b="1" dirty="0" err="1" smtClean="0">
                <a:solidFill>
                  <a:srgbClr val="E2DFCC">
                    <a:lumMod val="10000"/>
                  </a:srgbClr>
                </a:solidFill>
              </a:rPr>
              <a:t>Feedbacks</a:t>
            </a:r>
            <a:r>
              <a:rPr lang="it-IT" sz="1900" b="1" dirty="0" smtClean="0">
                <a:solidFill>
                  <a:srgbClr val="E2DFCC">
                    <a:lumMod val="10000"/>
                  </a:srgbClr>
                </a:solidFill>
              </a:rPr>
              <a:t>, … .</a:t>
            </a:r>
            <a:endParaRPr lang="it-IT" sz="1700" b="1" dirty="0" smtClean="0"/>
          </a:p>
          <a:p>
            <a:pPr marL="355600" indent="-355600">
              <a:buSzPct val="100000"/>
              <a:buFont typeface="Courier New" panose="02070309020205020404" pitchFamily="49" charset="0"/>
              <a:buChar char="o"/>
            </a:pPr>
            <a:r>
              <a:rPr lang="it-IT" sz="35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elocity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 </a:t>
            </a:r>
            <a:r>
              <a:rPr lang="en-US" sz="1900" dirty="0" smtClean="0"/>
              <a:t>serve Countries with </a:t>
            </a:r>
            <a:r>
              <a:rPr lang="en-US" sz="1900" b="1" dirty="0"/>
              <a:t>limited </a:t>
            </a:r>
            <a:r>
              <a:rPr lang="en-US" sz="1900" b="1" dirty="0" smtClean="0"/>
              <a:t>Internet access</a:t>
            </a:r>
            <a:r>
              <a:rPr lang="en-US" sz="1900" dirty="0"/>
              <a:t>, </a:t>
            </a:r>
            <a:r>
              <a:rPr lang="en-US" sz="1900" b="1" dirty="0"/>
              <a:t>Fast Discovery  &amp; </a:t>
            </a:r>
            <a:r>
              <a:rPr lang="en-US" sz="1900" b="1" dirty="0" smtClean="0"/>
              <a:t>Access</a:t>
            </a:r>
            <a:r>
              <a:rPr lang="en-US" sz="1900" dirty="0"/>
              <a:t>, Data </a:t>
            </a:r>
            <a:r>
              <a:rPr lang="en-US" sz="1900" dirty="0" smtClean="0"/>
              <a:t>Transformation and Analytics</a:t>
            </a:r>
            <a:endParaRPr lang="en-US" sz="1900" dirty="0"/>
          </a:p>
          <a:p>
            <a:pPr marL="21812" indent="-202406">
              <a:buSzPct val="100000"/>
              <a:buFont typeface="Courier New" panose="02070309020205020404" pitchFamily="49" charset="0"/>
              <a:buChar char="o"/>
            </a:pP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 </a:t>
            </a:r>
            <a:r>
              <a:rPr lang="it-IT" sz="35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V</a:t>
            </a:r>
            <a:r>
              <a:rPr lang="it-IT" sz="2800" b="1" dirty="0" err="1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isualization</a:t>
            </a:r>
            <a:r>
              <a:rPr lang="it-IT" sz="2800" b="1" dirty="0" smtClean="0">
                <a:solidFill>
                  <a:srgbClr val="0070C0"/>
                </a:solidFill>
                <a:latin typeface="Forte" panose="03060902040502070203" pitchFamily="66" charset="0"/>
                <a:ea typeface="Adobe Gothic Std B" panose="020B0800000000000000" pitchFamily="34" charset="-128"/>
              </a:rPr>
              <a:t>: </a:t>
            </a:r>
            <a:r>
              <a:rPr lang="it-IT" sz="1900" b="1" dirty="0" smtClean="0"/>
              <a:t>Preview</a:t>
            </a:r>
            <a:r>
              <a:rPr lang="it-IT" sz="1900" dirty="0" smtClean="0"/>
              <a:t>, </a:t>
            </a:r>
            <a:r>
              <a:rPr lang="it-IT" sz="1900" b="1" dirty="0" err="1" smtClean="0"/>
              <a:t>Tiling</a:t>
            </a:r>
            <a:r>
              <a:rPr lang="it-IT" sz="1900" dirty="0" smtClean="0"/>
              <a:t> </a:t>
            </a:r>
            <a:r>
              <a:rPr lang="it-IT" sz="1900" dirty="0" err="1" smtClean="0"/>
              <a:t>services</a:t>
            </a:r>
            <a:r>
              <a:rPr lang="it-IT" sz="1900" dirty="0" smtClean="0"/>
              <a:t>, </a:t>
            </a:r>
            <a:r>
              <a:rPr lang="it-IT" sz="1900" dirty="0" err="1" smtClean="0"/>
              <a:t>visual</a:t>
            </a:r>
            <a:r>
              <a:rPr lang="it-IT" sz="1900" dirty="0" smtClean="0"/>
              <a:t> </a:t>
            </a:r>
            <a:r>
              <a:rPr lang="it-IT" sz="1900" dirty="0" err="1" smtClean="0"/>
              <a:t>exploration</a:t>
            </a:r>
            <a:r>
              <a:rPr lang="it-IT" sz="1900" dirty="0" smtClean="0"/>
              <a:t>, … .</a:t>
            </a:r>
            <a:endParaRPr lang="it-IT" sz="1900" dirty="0"/>
          </a:p>
          <a:p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 rot="21124719">
            <a:off x="1682974" y="1772080"/>
            <a:ext cx="5679760" cy="4154984"/>
          </a:xfrm>
          <a:prstGeom prst="rect">
            <a:avLst/>
          </a:prstGeom>
          <a:solidFill>
            <a:schemeClr val="tx1">
              <a:alpha val="78000"/>
            </a:schemeClr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Scalability</a:t>
            </a:r>
          </a:p>
          <a:p>
            <a:pPr algn="ctr"/>
            <a:r>
              <a:rPr lang="en-US" sz="6000" dirty="0" smtClea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and</a:t>
            </a:r>
            <a:r>
              <a:rPr lang="en-US" sz="8800" dirty="0" smtClea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8800" dirty="0" smtClean="0">
                <a:ln w="0"/>
                <a:solidFill>
                  <a:srgbClr val="FF66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Reliability</a:t>
            </a:r>
            <a:endParaRPr lang="en-US" sz="8800" dirty="0">
              <a:ln w="0"/>
              <a:solidFill>
                <a:srgbClr val="FF66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291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magine 7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12" y="5518410"/>
            <a:ext cx="982947" cy="489170"/>
          </a:xfrm>
          <a:prstGeom prst="rect">
            <a:avLst/>
          </a:prstGeom>
        </p:spPr>
      </p:pic>
      <p:grpSp>
        <p:nvGrpSpPr>
          <p:cNvPr id="29" name="Gruppo 28"/>
          <p:cNvGrpSpPr/>
          <p:nvPr/>
        </p:nvGrpSpPr>
        <p:grpSpPr>
          <a:xfrm>
            <a:off x="555626" y="534524"/>
            <a:ext cx="4495799" cy="5508625"/>
            <a:chOff x="685801" y="892175"/>
            <a:chExt cx="4495799" cy="5508625"/>
          </a:xfrm>
          <a:scene3d>
            <a:camera prst="perspectiveHeroicExtremeRightFacing"/>
            <a:lightRig rig="threePt" dir="t"/>
          </a:scene3d>
        </p:grpSpPr>
        <p:grpSp>
          <p:nvGrpSpPr>
            <p:cNvPr id="3" name="Gruppo 2"/>
            <p:cNvGrpSpPr/>
            <p:nvPr/>
          </p:nvGrpSpPr>
          <p:grpSpPr>
            <a:xfrm>
              <a:off x="685801" y="892175"/>
              <a:ext cx="4495799" cy="5508625"/>
              <a:chOff x="76201" y="803276"/>
              <a:chExt cx="4868861" cy="5781677"/>
            </a:xfrm>
          </p:grpSpPr>
          <p:sp>
            <p:nvSpPr>
              <p:cNvPr id="153" name="Fumetto 1 152"/>
              <p:cNvSpPr/>
              <p:nvPr/>
            </p:nvSpPr>
            <p:spPr bwMode="auto">
              <a:xfrm>
                <a:off x="76201" y="3690940"/>
                <a:ext cx="4867273" cy="2894013"/>
              </a:xfrm>
              <a:prstGeom prst="wedgeRectCallout">
                <a:avLst>
                  <a:gd name="adj1" fmla="val 47171"/>
                  <a:gd name="adj2" fmla="val 31749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 dirty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35" name="Fumetto 1 34"/>
              <p:cNvSpPr/>
              <p:nvPr/>
            </p:nvSpPr>
            <p:spPr bwMode="auto">
              <a:xfrm>
                <a:off x="76201" y="803276"/>
                <a:ext cx="4868861" cy="3070226"/>
              </a:xfrm>
              <a:prstGeom prst="wedgeRectCallout">
                <a:avLst>
                  <a:gd name="adj1" fmla="val 86264"/>
                  <a:gd name="adj2" fmla="val 53730"/>
                </a:avLst>
              </a:prstGeom>
              <a:solidFill>
                <a:schemeClr val="accent5">
                  <a:lumMod val="90000"/>
                </a:schemeClr>
              </a:solidFill>
              <a:ln>
                <a:noFill/>
              </a:ln>
              <a:effectLst/>
              <a:extLst>
                <a:ext uri="{909E8E84-426E-40dd-AFC4-6F175D3DCCD1}"/>
                <a:ext uri="{91240B29-F687-4f45-9708-019B960494DF}"/>
                <a:ext uri="{AF507438-7753-43e0-B8FC-AC1667EBCBE1}"/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00" b="1" u="sng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1280" name="TextBox 89"/>
              <p:cNvSpPr txBox="1">
                <a:spLocks noChangeArrowheads="1"/>
              </p:cNvSpPr>
              <p:nvPr/>
            </p:nvSpPr>
            <p:spPr bwMode="auto">
              <a:xfrm>
                <a:off x="138114" y="6299203"/>
                <a:ext cx="449738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smtClean="0">
                    <a:solidFill>
                      <a:srgbClr val="C00000"/>
                    </a:solidFill>
                  </a:rPr>
                  <a:t>Data Providers Brokered </a:t>
                </a:r>
                <a:r>
                  <a:rPr kumimoji="0" lang="fr-CH" altLang="ja-JP" sz="1200" smtClean="0">
                    <a:solidFill>
                      <a:srgbClr val="C00000"/>
                    </a:solidFill>
                  </a:rPr>
                  <a:t>(capacities, systems, networks, etc.)</a:t>
                </a:r>
                <a:endParaRPr kumimoji="0" lang="en-US" altLang="ja-JP" sz="1200" smtClean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1297" name="CasellaDiTesto 153"/>
              <p:cNvSpPr txBox="1">
                <a:spLocks noChangeArrowheads="1"/>
              </p:cNvSpPr>
              <p:nvPr/>
            </p:nvSpPr>
            <p:spPr bwMode="auto">
              <a:xfrm>
                <a:off x="2175575" y="5741170"/>
                <a:ext cx="623886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  <p:pic>
            <p:nvPicPr>
              <p:cNvPr id="11" name="Immagin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5128" y="1060254"/>
                <a:ext cx="864194" cy="483063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5568" y="988493"/>
                <a:ext cx="1389073" cy="586215"/>
              </a:xfrm>
              <a:prstGeom prst="rect">
                <a:avLst/>
              </a:prstGeom>
            </p:spPr>
          </p:pic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6399" y="3527338"/>
                <a:ext cx="726495" cy="533377"/>
              </a:xfrm>
              <a:prstGeom prst="rect">
                <a:avLst/>
              </a:prstGeom>
            </p:spPr>
          </p:pic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314" y="1838333"/>
                <a:ext cx="720724" cy="481812"/>
              </a:xfrm>
              <a:prstGeom prst="rect">
                <a:avLst/>
              </a:prstGeom>
            </p:spPr>
          </p:pic>
          <p:pic>
            <p:nvPicPr>
              <p:cNvPr id="15" name="Immagine 14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31925" y="1807353"/>
                <a:ext cx="786214" cy="502662"/>
              </a:xfrm>
              <a:prstGeom prst="rect">
                <a:avLst/>
              </a:prstGeom>
            </p:spPr>
          </p:pic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1666" y="1876057"/>
                <a:ext cx="768010" cy="508070"/>
              </a:xfrm>
              <a:prstGeom prst="rect">
                <a:avLst/>
              </a:prstGeom>
            </p:spPr>
          </p:pic>
          <p:pic>
            <p:nvPicPr>
              <p:cNvPr id="17" name="Immagine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7002" y="2685608"/>
                <a:ext cx="1034923" cy="429513"/>
              </a:xfrm>
              <a:prstGeom prst="rect">
                <a:avLst/>
              </a:prstGeom>
            </p:spPr>
          </p:pic>
          <p:pic>
            <p:nvPicPr>
              <p:cNvPr id="18" name="Immagine 17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5672" y="2749632"/>
                <a:ext cx="769831" cy="501490"/>
              </a:xfrm>
              <a:prstGeom prst="rect">
                <a:avLst/>
              </a:prstGeom>
            </p:spPr>
          </p:pic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650906" y="2720973"/>
                <a:ext cx="827529" cy="469903"/>
              </a:xfrm>
              <a:prstGeom prst="rect">
                <a:avLst/>
              </a:prstGeom>
            </p:spPr>
          </p:pic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81218" y="3543888"/>
                <a:ext cx="950708" cy="539146"/>
              </a:xfrm>
              <a:prstGeom prst="rect">
                <a:avLst/>
              </a:prstGeom>
            </p:spPr>
          </p:pic>
          <p:pic>
            <p:nvPicPr>
              <p:cNvPr id="21" name="Immagine 20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91712" y="3539469"/>
                <a:ext cx="892861" cy="654175"/>
              </a:xfrm>
              <a:prstGeom prst="rect">
                <a:avLst/>
              </a:prstGeom>
            </p:spPr>
          </p:pic>
          <p:pic>
            <p:nvPicPr>
              <p:cNvPr id="22" name="Immagine 21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5230" y="4402187"/>
                <a:ext cx="734330" cy="453186"/>
              </a:xfrm>
              <a:prstGeom prst="rect">
                <a:avLst/>
              </a:prstGeom>
            </p:spPr>
          </p:pic>
          <p:pic>
            <p:nvPicPr>
              <p:cNvPr id="23" name="Immagine 2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4308" y="4308127"/>
                <a:ext cx="901260" cy="482175"/>
              </a:xfrm>
              <a:prstGeom prst="rect">
                <a:avLst/>
              </a:prstGeom>
            </p:spPr>
          </p:pic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87806" y="4353262"/>
                <a:ext cx="838101" cy="508847"/>
              </a:xfrm>
              <a:prstGeom prst="rect">
                <a:avLst/>
              </a:prstGeom>
            </p:spPr>
          </p:pic>
          <p:pic>
            <p:nvPicPr>
              <p:cNvPr id="25" name="Immagine 24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95679" y="3576476"/>
                <a:ext cx="1234788" cy="530573"/>
              </a:xfrm>
              <a:prstGeom prst="rect">
                <a:avLst/>
              </a:prstGeom>
            </p:spPr>
          </p:pic>
          <p:pic>
            <p:nvPicPr>
              <p:cNvPr id="26" name="Immagine 25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08005" y="1082235"/>
                <a:ext cx="899211" cy="544138"/>
              </a:xfrm>
              <a:prstGeom prst="rect">
                <a:avLst/>
              </a:prstGeom>
            </p:spPr>
          </p:pic>
          <p:pic>
            <p:nvPicPr>
              <p:cNvPr id="27" name="Immagine 26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501621" y="5245151"/>
                <a:ext cx="779054" cy="492871"/>
              </a:xfrm>
              <a:prstGeom prst="rect">
                <a:avLst/>
              </a:prstGeom>
            </p:spPr>
          </p:pic>
          <p:pic>
            <p:nvPicPr>
              <p:cNvPr id="134" name="Immagine 133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99343" y="5322467"/>
                <a:ext cx="898099" cy="473272"/>
              </a:xfrm>
              <a:prstGeom prst="rect">
                <a:avLst/>
              </a:prstGeom>
            </p:spPr>
          </p:pic>
          <p:pic>
            <p:nvPicPr>
              <p:cNvPr id="30" name="Immagine 29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606606" y="5300351"/>
                <a:ext cx="896190" cy="530398"/>
              </a:xfrm>
              <a:prstGeom prst="rect">
                <a:avLst/>
              </a:prstGeom>
            </p:spPr>
          </p:pic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2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3800" y="5590762"/>
                <a:ext cx="229315" cy="229315"/>
              </a:xfrm>
              <a:prstGeom prst="rect">
                <a:avLst/>
              </a:prstGeom>
            </p:spPr>
          </p:pic>
          <p:pic>
            <p:nvPicPr>
              <p:cNvPr id="33" name="Immagine 3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29271" y="2696072"/>
                <a:ext cx="990030" cy="588518"/>
              </a:xfrm>
              <a:prstGeom prst="rect">
                <a:avLst/>
              </a:prstGeom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742939" y="4364303"/>
                <a:ext cx="826098" cy="491070"/>
              </a:xfrm>
              <a:prstGeom prst="rect">
                <a:avLst/>
              </a:prstGeom>
            </p:spPr>
          </p:pic>
          <p:pic>
            <p:nvPicPr>
              <p:cNvPr id="36" name="Immagine 35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414254" y="1777480"/>
                <a:ext cx="955426" cy="636951"/>
              </a:xfrm>
              <a:prstGeom prst="rect">
                <a:avLst/>
              </a:prstGeom>
            </p:spPr>
          </p:pic>
          <p:pic>
            <p:nvPicPr>
              <p:cNvPr id="40" name="Immagine 39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0661" y="5218470"/>
                <a:ext cx="1043385" cy="566712"/>
              </a:xfrm>
              <a:prstGeom prst="rect">
                <a:avLst/>
              </a:prstGeom>
            </p:spPr>
          </p:pic>
          <p:pic>
            <p:nvPicPr>
              <p:cNvPr id="43" name="Immagine 42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767810" y="982227"/>
                <a:ext cx="1012206" cy="621248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086768" y="5569486"/>
                <a:ext cx="683690" cy="23022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152400" dist="12000" dir="900000" sy="98000" kx="110000" ky="200000" algn="tl" rotWithShape="0">
                  <a:srgbClr val="000000">
                    <a:alpha val="30000"/>
                  </a:srgbClr>
                </a:outerShdw>
              </a:effectLst>
              <a:sp3d contourW="6350" prstMaterial="matte">
                <a:contourClr>
                  <a:srgbClr val="969696"/>
                </a:contourClr>
              </a:sp3d>
            </p:spPr>
          </p:pic>
        </p:grpSp>
        <p:grpSp>
          <p:nvGrpSpPr>
            <p:cNvPr id="28" name="Gruppo 27"/>
            <p:cNvGrpSpPr/>
            <p:nvPr/>
          </p:nvGrpSpPr>
          <p:grpSpPr>
            <a:xfrm>
              <a:off x="919617" y="5647697"/>
              <a:ext cx="934884" cy="560724"/>
              <a:chOff x="-1317994" y="5453562"/>
              <a:chExt cx="934884" cy="560724"/>
            </a:xfrm>
          </p:grpSpPr>
          <p:pic>
            <p:nvPicPr>
              <p:cNvPr id="81" name="Immagine 80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1317994" y="5453562"/>
                <a:ext cx="914172" cy="560724"/>
              </a:xfrm>
              <a:prstGeom prst="rect">
                <a:avLst/>
              </a:prstGeom>
            </p:spPr>
          </p:pic>
          <p:pic>
            <p:nvPicPr>
              <p:cNvPr id="80" name="Picture 5" descr="medina_-new4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219"/>
              <a:stretch>
                <a:fillRect/>
              </a:stretch>
            </p:blipFill>
            <p:spPr bwMode="auto">
              <a:xfrm>
                <a:off x="-1010736" y="5692292"/>
                <a:ext cx="627626" cy="2866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</p:pic>
        </p:grpSp>
      </p:grpSp>
      <p:grpSp>
        <p:nvGrpSpPr>
          <p:cNvPr id="2" name="Gruppo 1"/>
          <p:cNvGrpSpPr/>
          <p:nvPr/>
        </p:nvGrpSpPr>
        <p:grpSpPr>
          <a:xfrm>
            <a:off x="4572000" y="4556125"/>
            <a:ext cx="3859213" cy="2053412"/>
            <a:chOff x="5175250" y="4556125"/>
            <a:chExt cx="3859213" cy="2053412"/>
          </a:xfrm>
          <a:scene3d>
            <a:camera prst="perspectiveHeroicExtremeLeftFacing"/>
            <a:lightRig rig="threePt" dir="t"/>
          </a:scene3d>
        </p:grpSpPr>
        <p:grpSp>
          <p:nvGrpSpPr>
            <p:cNvPr id="4" name="Gruppo 3"/>
            <p:cNvGrpSpPr/>
            <p:nvPr/>
          </p:nvGrpSpPr>
          <p:grpSpPr>
            <a:xfrm>
              <a:off x="5175250" y="4556125"/>
              <a:ext cx="3859213" cy="2053412"/>
              <a:chOff x="5175250" y="4556125"/>
              <a:chExt cx="3859213" cy="2053412"/>
            </a:xfrm>
          </p:grpSpPr>
          <p:sp>
            <p:nvSpPr>
              <p:cNvPr id="11267" name="Fumetto 1 151"/>
              <p:cNvSpPr>
                <a:spLocks noChangeArrowheads="1"/>
              </p:cNvSpPr>
              <p:nvPr/>
            </p:nvSpPr>
            <p:spPr bwMode="auto">
              <a:xfrm>
                <a:off x="5175250" y="4556125"/>
                <a:ext cx="3859213" cy="2038350"/>
              </a:xfrm>
              <a:prstGeom prst="wedgeRectCallout">
                <a:avLst>
                  <a:gd name="adj1" fmla="val -19398"/>
                  <a:gd name="adj2" fmla="val -87269"/>
                </a:avLst>
              </a:prstGeom>
              <a:solidFill>
                <a:srgbClr val="FFC000">
                  <a:alpha val="2196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kumimoji="0" lang="en-US" sz="2000" b="1" u="sng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1278" name="TextBox 89"/>
              <p:cNvSpPr txBox="1">
                <a:spLocks noChangeArrowheads="1"/>
              </p:cNvSpPr>
              <p:nvPr/>
            </p:nvSpPr>
            <p:spPr bwMode="auto">
              <a:xfrm>
                <a:off x="5655472" y="6332538"/>
                <a:ext cx="275908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Private</a:t>
                </a:r>
                <a:r>
                  <a:rPr kumimoji="0" lang="fr-CH" altLang="ja-JP" sz="1200" b="1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b="1" dirty="0" err="1" smtClean="0">
                    <a:solidFill>
                      <a:srgbClr val="002060"/>
                    </a:solidFill>
                  </a:rPr>
                  <a:t>sector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(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tested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 </a:t>
                </a:r>
                <a:r>
                  <a:rPr kumimoji="0" lang="fr-CH" altLang="ja-JP" sz="1200" dirty="0" err="1" smtClean="0">
                    <a:solidFill>
                      <a:srgbClr val="002060"/>
                    </a:solidFill>
                  </a:rPr>
                  <a:t>interoperability</a:t>
                </a:r>
                <a:r>
                  <a:rPr kumimoji="0" lang="fr-CH" altLang="ja-JP" sz="1200" dirty="0" smtClean="0">
                    <a:solidFill>
                      <a:srgbClr val="002060"/>
                    </a:solidFill>
                  </a:rPr>
                  <a:t>)</a:t>
                </a:r>
                <a:endParaRPr kumimoji="0" lang="en-US" altLang="ja-JP" sz="1200" dirty="0" smtClean="0">
                  <a:solidFill>
                    <a:srgbClr val="002060"/>
                  </a:solidFill>
                </a:endParaRPr>
              </a:p>
            </p:txBody>
          </p:sp>
          <p:grpSp>
            <p:nvGrpSpPr>
              <p:cNvPr id="11306" name="Gruppo 60"/>
              <p:cNvGrpSpPr>
                <a:grpSpLocks/>
              </p:cNvGrpSpPr>
              <p:nvPr/>
            </p:nvGrpSpPr>
            <p:grpSpPr bwMode="auto">
              <a:xfrm>
                <a:off x="7554865" y="4653312"/>
                <a:ext cx="1246187" cy="684213"/>
                <a:chOff x="6019800" y="4789643"/>
                <a:chExt cx="1246011" cy="684911"/>
              </a:xfrm>
            </p:grpSpPr>
            <p:pic>
              <p:nvPicPr>
                <p:cNvPr id="11326" name="Picture 100"/>
                <p:cNvPicPr>
                  <a:picLocks noChangeAspect="1" noChangeArrowheads="1"/>
                </p:cNvPicPr>
                <p:nvPr/>
              </p:nvPicPr>
              <p:blipFill>
                <a:blip r:embed="rId3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75211" y="5108440"/>
                  <a:ext cx="990600" cy="28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327" name="Immagine 177"/>
                <p:cNvPicPr>
                  <a:picLocks noChangeAspect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6019800" y="4789643"/>
                  <a:ext cx="1168489" cy="6849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0" name="Immagine 179"/>
              <p:cNvPicPr>
                <a:picLocks noChangeAspect="1"/>
              </p:cNvPicPr>
              <p:nvPr/>
            </p:nvPicPr>
            <p:blipFill>
              <a:blip r:embed="rId3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5380186" y="549166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11308" name="Gruppo 61"/>
              <p:cNvGrpSpPr>
                <a:grpSpLocks/>
              </p:cNvGrpSpPr>
              <p:nvPr/>
            </p:nvGrpSpPr>
            <p:grpSpPr bwMode="auto">
              <a:xfrm>
                <a:off x="5286375" y="4664075"/>
                <a:ext cx="1266825" cy="704850"/>
                <a:chOff x="5286174" y="4663844"/>
                <a:chExt cx="1267026" cy="704659"/>
              </a:xfrm>
            </p:grpSpPr>
            <p:pic>
              <p:nvPicPr>
                <p:cNvPr id="11322" name="Picture 103"/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794" y="4876800"/>
                  <a:ext cx="983406" cy="4917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81" name="Immagine 180"/>
                <p:cNvPicPr>
                  <a:picLocks noChangeAspect="1"/>
                </p:cNvPicPr>
                <p:nvPr/>
              </p:nvPicPr>
              <p:blipFill>
                <a:blip r:embed="rId32">
                  <a:duotone>
                    <a:prstClr val="black"/>
                    <a:srgbClr val="FF0000">
                      <a:tint val="45000"/>
                      <a:satMod val="400000"/>
                    </a:srgbClr>
                  </a:duotone>
                </a:blip>
                <a:stretch>
                  <a:fillRect/>
                </a:stretch>
              </p:blipFill>
              <p:spPr>
                <a:xfrm flipH="1">
                  <a:off x="5286174" y="4663844"/>
                  <a:ext cx="1091767" cy="655979"/>
                </a:xfrm>
                <a:prstGeom prst="rect">
                  <a:avLst/>
                </a:prstGeom>
              </p:spPr>
            </p:pic>
          </p:grpSp>
          <p:pic>
            <p:nvPicPr>
              <p:cNvPr id="142" name="Immagine 141"/>
              <p:cNvPicPr>
                <a:picLocks noChangeAspect="1"/>
              </p:cNvPicPr>
              <p:nvPr/>
            </p:nvPicPr>
            <p:blipFill>
              <a:blip r:embed="rId32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 bwMode="auto">
              <a:xfrm flipH="1">
                <a:off x="7792649" y="5473111"/>
                <a:ext cx="1098550" cy="678170"/>
              </a:xfrm>
              <a:prstGeom prst="rect">
                <a:avLst/>
              </a:prstGeom>
            </p:spPr>
          </p:pic>
          <p:grpSp>
            <p:nvGrpSpPr>
              <p:cNvPr id="38" name="Gruppo 37"/>
              <p:cNvGrpSpPr/>
              <p:nvPr/>
            </p:nvGrpSpPr>
            <p:grpSpPr>
              <a:xfrm>
                <a:off x="6418097" y="4630101"/>
                <a:ext cx="1092200" cy="661671"/>
                <a:chOff x="7815263" y="4671288"/>
                <a:chExt cx="1092200" cy="661671"/>
              </a:xfrm>
            </p:grpSpPr>
            <p:pic>
              <p:nvPicPr>
                <p:cNvPr id="11312" name="Immagine 190"/>
                <p:cNvPicPr>
                  <a:picLocks noChangeAspect="1"/>
                </p:cNvPicPr>
                <p:nvPr/>
              </p:nvPicPr>
              <p:blipFill>
                <a:blip r:embed="rId34">
                  <a:grayscl/>
                  <a:biLevel thresh="5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15263" y="4671288"/>
                  <a:ext cx="1092200" cy="6556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3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76161" y="4969164"/>
                  <a:ext cx="687903" cy="363795"/>
                </a:xfrm>
                <a:prstGeom prst="rect">
                  <a:avLst/>
                </a:prstGeom>
              </p:spPr>
            </p:pic>
          </p:grpSp>
          <p:pic>
            <p:nvPicPr>
              <p:cNvPr id="41" name="Immagine 40"/>
              <p:cNvPicPr>
                <a:picLocks noChangeAspect="1"/>
              </p:cNvPicPr>
              <p:nvPr/>
            </p:nvPicPr>
            <p:blipFill>
              <a:blip r:embed="rId3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621666" y="5692292"/>
                <a:ext cx="815646" cy="581209"/>
              </a:xfrm>
              <a:prstGeom prst="rect">
                <a:avLst/>
              </a:prstGeom>
            </p:spPr>
          </p:pic>
          <p:sp>
            <p:nvSpPr>
              <p:cNvPr id="152" name="CasellaDiTesto 153"/>
              <p:cNvSpPr txBox="1">
                <a:spLocks noChangeArrowheads="1"/>
              </p:cNvSpPr>
              <p:nvPr/>
            </p:nvSpPr>
            <p:spPr bwMode="auto">
              <a:xfrm>
                <a:off x="8215883" y="5596832"/>
                <a:ext cx="623887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r>
                  <a:rPr kumimoji="0" lang="en-US" sz="2800" dirty="0" smtClean="0">
                    <a:solidFill>
                      <a:srgbClr val="000000"/>
                    </a:solidFill>
                    <a:latin typeface="Tahoma" panose="020B0604030504040204" pitchFamily="34" charset="0"/>
                  </a:rPr>
                  <a:t>.. .</a:t>
                </a:r>
              </a:p>
            </p:txBody>
          </p:sp>
        </p:grpSp>
        <p:pic>
          <p:nvPicPr>
            <p:cNvPr id="71" name="Immagine 70"/>
            <p:cNvPicPr>
              <a:picLocks noChangeAspect="1"/>
            </p:cNvPicPr>
            <p:nvPr/>
          </p:nvPicPr>
          <p:blipFill>
            <a:blip r:embed="rId32">
              <a:duotone>
                <a:prstClr val="black"/>
                <a:srgbClr val="FF66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 bwMode="auto">
            <a:xfrm flipH="1">
              <a:off x="6422072" y="5584513"/>
              <a:ext cx="1092200" cy="655673"/>
            </a:xfrm>
            <a:prstGeom prst="rect">
              <a:avLst/>
            </a:prstGeom>
          </p:spPr>
        </p:pic>
        <p:pic>
          <p:nvPicPr>
            <p:cNvPr id="72" name="Immagine 71"/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BF9E4"/>
                </a:clrFrom>
                <a:clrTo>
                  <a:srgbClr val="FBF9E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725175" y="5982256"/>
              <a:ext cx="1397246" cy="244061"/>
            </a:xfrm>
            <a:prstGeom prst="rect">
              <a:avLst/>
            </a:prstGeom>
          </p:spPr>
        </p:pic>
      </p:grpSp>
      <p:grpSp>
        <p:nvGrpSpPr>
          <p:cNvPr id="11268" name="Group 80"/>
          <p:cNvGrpSpPr>
            <a:grpSpLocks/>
          </p:cNvGrpSpPr>
          <p:nvPr/>
        </p:nvGrpSpPr>
        <p:grpSpPr bwMode="auto">
          <a:xfrm>
            <a:off x="6858000" y="1001713"/>
            <a:ext cx="1676400" cy="1793875"/>
            <a:chOff x="5405" y="6"/>
            <a:chExt cx="1597" cy="1681"/>
          </a:xfrm>
        </p:grpSpPr>
        <p:pic>
          <p:nvPicPr>
            <p:cNvPr id="11282" name="Picture 68" descr="GEOSS_Portal_Website_link2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5" y="6"/>
              <a:ext cx="1597" cy="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83" name="Line 69"/>
            <p:cNvSpPr>
              <a:spLocks noChangeShapeType="1"/>
            </p:cNvSpPr>
            <p:nvPr/>
          </p:nvSpPr>
          <p:spPr bwMode="auto">
            <a:xfrm flipH="1">
              <a:off x="5431" y="71"/>
              <a:ext cx="917" cy="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4" name="Line 70"/>
            <p:cNvSpPr>
              <a:spLocks noChangeShapeType="1"/>
            </p:cNvSpPr>
            <p:nvPr/>
          </p:nvSpPr>
          <p:spPr bwMode="auto">
            <a:xfrm flipH="1">
              <a:off x="6418" y="205"/>
              <a:ext cx="71" cy="14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5" name="Line 71"/>
            <p:cNvSpPr>
              <a:spLocks noChangeShapeType="1"/>
            </p:cNvSpPr>
            <p:nvPr/>
          </p:nvSpPr>
          <p:spPr bwMode="auto">
            <a:xfrm flipH="1">
              <a:off x="5944" y="148"/>
              <a:ext cx="409" cy="4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6" name="Freeform 72"/>
            <p:cNvSpPr>
              <a:spLocks/>
            </p:cNvSpPr>
            <p:nvPr/>
          </p:nvSpPr>
          <p:spPr bwMode="auto">
            <a:xfrm>
              <a:off x="6138" y="157"/>
              <a:ext cx="338" cy="377"/>
            </a:xfrm>
            <a:custGeom>
              <a:avLst/>
              <a:gdLst>
                <a:gd name="T0" fmla="*/ 0 w 276"/>
                <a:gd name="T1" fmla="*/ 0 h 315"/>
                <a:gd name="T2" fmla="*/ 0 w 276"/>
                <a:gd name="T3" fmla="*/ 2147483646 h 315"/>
                <a:gd name="T4" fmla="*/ 2147483646 w 276"/>
                <a:gd name="T5" fmla="*/ 2147483646 h 315"/>
                <a:gd name="T6" fmla="*/ 2147483646 w 276"/>
                <a:gd name="T7" fmla="*/ 2147483646 h 315"/>
                <a:gd name="T8" fmla="*/ 0 w 276"/>
                <a:gd name="T9" fmla="*/ 0 h 3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6"/>
                <a:gd name="T16" fmla="*/ 0 h 315"/>
                <a:gd name="T17" fmla="*/ 276 w 276"/>
                <a:gd name="T18" fmla="*/ 315 h 3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6" h="315">
                  <a:moveTo>
                    <a:pt x="0" y="0"/>
                  </a:moveTo>
                  <a:lnTo>
                    <a:pt x="0" y="204"/>
                  </a:lnTo>
                  <a:lnTo>
                    <a:pt x="276" y="315"/>
                  </a:lnTo>
                  <a:lnTo>
                    <a:pt x="274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6862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11287" name="Line 73"/>
            <p:cNvSpPr>
              <a:spLocks noChangeShapeType="1"/>
            </p:cNvSpPr>
            <p:nvPr/>
          </p:nvSpPr>
          <p:spPr bwMode="auto">
            <a:xfrm flipH="1">
              <a:off x="6405" y="133"/>
              <a:ext cx="84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000" b="1" u="sng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1269" name="Text Box 72"/>
          <p:cNvSpPr txBox="1">
            <a:spLocks noChangeArrowheads="1"/>
          </p:cNvSpPr>
          <p:nvPr/>
        </p:nvSpPr>
        <p:spPr bwMode="auto">
          <a:xfrm>
            <a:off x="7996238" y="636588"/>
            <a:ext cx="1354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smtClean="0">
                <a:solidFill>
                  <a:srgbClr val="C00000"/>
                </a:solidFill>
              </a:rPr>
              <a:t>GEO</a:t>
            </a:r>
            <a:r>
              <a:rPr kumimoji="0" lang="fr-CH" altLang="ja-JP" sz="120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smtClean="0">
                <a:solidFill>
                  <a:srgbClr val="C00000"/>
                </a:solidFill>
              </a:rPr>
              <a:t>Home Page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fr-CH" altLang="ja-JP" sz="1200" i="1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ja-JP" sz="1800" smtClean="0">
              <a:solidFill>
                <a:srgbClr val="000000"/>
              </a:solidFill>
            </a:endParaRPr>
          </a:p>
        </p:txBody>
      </p:sp>
      <p:pic>
        <p:nvPicPr>
          <p:cNvPr id="11270" name="Picture 74" descr="esa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2606675"/>
            <a:ext cx="835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72"/>
          <p:cNvSpPr txBox="1">
            <a:spLocks noChangeArrowheads="1"/>
          </p:cNvSpPr>
          <p:nvPr/>
        </p:nvSpPr>
        <p:spPr bwMode="auto">
          <a:xfrm>
            <a:off x="7964488" y="1849438"/>
            <a:ext cx="14779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1200" i="1" smtClean="0">
                <a:solidFill>
                  <a:srgbClr val="C00000"/>
                </a:solidFill>
              </a:rPr>
              <a:t>GEOSS</a:t>
            </a:r>
            <a:r>
              <a:rPr kumimoji="0" lang="fr-CH" altLang="ja-JP" sz="1200" smtClean="0">
                <a:solidFill>
                  <a:srgbClr val="000000"/>
                </a:solidFill>
              </a:rPr>
              <a:t>             </a:t>
            </a:r>
            <a:r>
              <a:rPr kumimoji="0" lang="fr-CH" altLang="ja-JP" sz="1200" i="1" smtClean="0">
                <a:solidFill>
                  <a:srgbClr val="C00000"/>
                </a:solidFill>
              </a:rPr>
              <a:t>Portal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fr-CH" altLang="ja-JP" sz="1200" i="1" smtClean="0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ja-JP" sz="1800" smtClean="0">
              <a:solidFill>
                <a:srgbClr val="000000"/>
              </a:solidFill>
            </a:endParaRPr>
          </a:p>
        </p:txBody>
      </p:sp>
      <p:sp>
        <p:nvSpPr>
          <p:cNvPr id="11273" name="Rectangle 2"/>
          <p:cNvSpPr>
            <a:spLocks noChangeArrowheads="1"/>
          </p:cNvSpPr>
          <p:nvPr/>
        </p:nvSpPr>
        <p:spPr bwMode="auto">
          <a:xfrm>
            <a:off x="3901155" y="70999"/>
            <a:ext cx="536205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0" lang="fr-CH" altLang="ja-JP" sz="2600" b="1" dirty="0" smtClean="0">
                <a:solidFill>
                  <a:srgbClr val="009999"/>
                </a:solidFill>
                <a:latin typeface="Tahoma" panose="020B0604030504040204" pitchFamily="34" charset="0"/>
              </a:rPr>
              <a:t>GEOSS Information System</a:t>
            </a:r>
            <a:endParaRPr kumimoji="0" lang="en-US" altLang="ja-JP" sz="2600" b="1" dirty="0" smtClean="0">
              <a:solidFill>
                <a:srgbClr val="009999"/>
              </a:solidFill>
              <a:latin typeface="Tahoma" panose="020B0604030504040204" pitchFamily="34" charset="0"/>
            </a:endParaRPr>
          </a:p>
        </p:txBody>
      </p:sp>
      <p:pic>
        <p:nvPicPr>
          <p:cNvPr id="11274" name="Immagine 1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0" y="3424238"/>
            <a:ext cx="38893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grpSp>
        <p:nvGrpSpPr>
          <p:cNvPr id="106" name="Group 26"/>
          <p:cNvGrpSpPr>
            <a:grpSpLocks/>
          </p:cNvGrpSpPr>
          <p:nvPr/>
        </p:nvGrpSpPr>
        <p:grpSpPr bwMode="auto">
          <a:xfrm>
            <a:off x="5867400" y="628650"/>
            <a:ext cx="2209800" cy="1200150"/>
            <a:chOff x="3497" y="273"/>
            <a:chExt cx="1392" cy="756"/>
          </a:xfrm>
        </p:grpSpPr>
        <p:pic>
          <p:nvPicPr>
            <p:cNvPr id="11279" name="Immagine 3"/>
            <p:cNvPicPr>
              <a:picLocks noChangeAspect="1"/>
            </p:cNvPicPr>
            <p:nvPr/>
          </p:nvPicPr>
          <p:blipFill>
            <a:blip r:embed="rId4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64"/>
            <a:stretch>
              <a:fillRect/>
            </a:stretch>
          </p:blipFill>
          <p:spPr bwMode="auto">
            <a:xfrm>
              <a:off x="3678" y="338"/>
              <a:ext cx="404" cy="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magine 25"/>
            <p:cNvPicPr>
              <a:picLocks noChangeAspect="1"/>
            </p:cNvPicPr>
            <p:nvPr/>
          </p:nvPicPr>
          <p:blipFill>
            <a:blip r:embed="rId42">
              <a:clrChange>
                <a:clrFrom>
                  <a:srgbClr val="F5F6E8"/>
                </a:clrFrom>
                <a:clrTo>
                  <a:srgbClr val="F5F6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078" r="79437" b="2097"/>
            <a:stretch>
              <a:fillRect/>
            </a:stretch>
          </p:blipFill>
          <p:spPr bwMode="auto">
            <a:xfrm>
              <a:off x="3497" y="782"/>
              <a:ext cx="58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1" name="Immagine 9"/>
            <p:cNvPicPr>
              <a:picLocks noChangeAspect="1"/>
            </p:cNvPicPr>
            <p:nvPr/>
          </p:nvPicPr>
          <p:blipFill>
            <a:blip r:embed="rId4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10" t="59428" r="3648" b="25609"/>
            <a:stretch>
              <a:fillRect/>
            </a:stretch>
          </p:blipFill>
          <p:spPr bwMode="auto">
            <a:xfrm rot="-610650">
              <a:off x="3868" y="273"/>
              <a:ext cx="1021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" name="Gruppo 73"/>
          <p:cNvGrpSpPr/>
          <p:nvPr/>
        </p:nvGrpSpPr>
        <p:grpSpPr>
          <a:xfrm>
            <a:off x="4913070" y="2867220"/>
            <a:ext cx="2349372" cy="1552575"/>
            <a:chOff x="4272951" y="3139546"/>
            <a:chExt cx="2349372" cy="1552575"/>
          </a:xfrm>
          <a:scene3d>
            <a:camera prst="perspectiveHeroicExtremeLeftFacing"/>
            <a:lightRig rig="threePt" dir="t"/>
          </a:scene3d>
        </p:grpSpPr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44">
              <a:extLst/>
            </a:blip>
            <a:stretch>
              <a:fillRect/>
            </a:stretch>
          </p:blipFill>
          <p:spPr>
            <a:xfrm>
              <a:off x="4272951" y="3139546"/>
              <a:ext cx="2333625" cy="1552575"/>
            </a:xfrm>
            <a:prstGeom prst="rect">
              <a:avLst/>
            </a:prstGeom>
          </p:spPr>
        </p:pic>
        <p:pic>
          <p:nvPicPr>
            <p:cNvPr id="76" name="Immagine 75"/>
            <p:cNvPicPr>
              <a:picLocks noChangeAspect="1"/>
            </p:cNvPicPr>
            <p:nvPr/>
          </p:nvPicPr>
          <p:blipFill>
            <a:blip r:embed="rId4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3919" y="3561234"/>
              <a:ext cx="2028404" cy="934984"/>
            </a:xfrm>
            <a:prstGeom prst="rect">
              <a:avLst/>
            </a:prstGeom>
            <a:effectLst/>
          </p:spPr>
        </p:pic>
      </p:grpSp>
      <p:sp>
        <p:nvSpPr>
          <p:cNvPr id="7" name="Freccia in giù 2"/>
          <p:cNvSpPr>
            <a:spLocks noChangeArrowheads="1"/>
          </p:cNvSpPr>
          <p:nvPr/>
        </p:nvSpPr>
        <p:spPr bwMode="auto">
          <a:xfrm rot="1877827">
            <a:off x="6615113" y="2495550"/>
            <a:ext cx="509587" cy="712788"/>
          </a:xfrm>
          <a:prstGeom prst="downArrow">
            <a:avLst>
              <a:gd name="adj1" fmla="val 50000"/>
              <a:gd name="adj2" fmla="val 49960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kumimoji="0" lang="en-US" altLang="en-US" sz="2000" b="1" u="sng" smtClean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0" y="1"/>
            <a:ext cx="9144000" cy="6858000"/>
          </a:xfrm>
          <a:prstGeom prst="roundRect">
            <a:avLst>
              <a:gd name="adj" fmla="val 6787"/>
            </a:avLst>
          </a:prstGeom>
          <a:solidFill>
            <a:schemeClr val="tx1">
              <a:alpha val="53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CasellaDiTesto 82"/>
          <p:cNvSpPr txBox="1"/>
          <p:nvPr/>
        </p:nvSpPr>
        <p:spPr>
          <a:xfrm>
            <a:off x="1759989" y="4297287"/>
            <a:ext cx="6160661" cy="923330"/>
          </a:xfrm>
          <a:prstGeom prst="rect">
            <a:avLst/>
          </a:prstGeom>
          <a:solidFill>
            <a:sysClr val="window" lastClr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5400" b="1" kern="0" cap="all" dirty="0">
                <a:ln w="9000" cmpd="sng">
                  <a:solidFill>
                    <a:srgbClr val="EC7016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EC7016">
                        <a:shade val="20000"/>
                        <a:satMod val="245000"/>
                      </a:srgbClr>
                    </a:gs>
                    <a:gs pos="43000">
                      <a:srgbClr val="EC7016">
                        <a:satMod val="255000"/>
                      </a:srgbClr>
                    </a:gs>
                    <a:gs pos="48000">
                      <a:srgbClr val="EC7016">
                        <a:shade val="85000"/>
                        <a:satMod val="255000"/>
                      </a:srgbClr>
                    </a:gs>
                    <a:gs pos="100000">
                      <a:srgbClr val="EC7016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</a:rPr>
              <a:t>Cloud Revolution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1949944" y="5397982"/>
            <a:ext cx="5780750" cy="923330"/>
          </a:xfrm>
          <a:prstGeom prst="rect">
            <a:avLst/>
          </a:prstGeom>
          <a:solidFill>
            <a:sysClr val="window" lastClr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kern="0" cap="all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</a:rPr>
              <a:t>NoSQL databases</a:t>
            </a:r>
            <a:endParaRPr lang="it-IT" sz="5400" b="1" kern="0" cap="all" dirty="0">
              <a:ln w="9000" cmpd="sng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/>
            </a:endParaRPr>
          </a:p>
        </p:txBody>
      </p:sp>
      <p:sp>
        <p:nvSpPr>
          <p:cNvPr id="82" name="Rettangolo 81"/>
          <p:cNvSpPr/>
          <p:nvPr/>
        </p:nvSpPr>
        <p:spPr>
          <a:xfrm>
            <a:off x="764524" y="1841094"/>
            <a:ext cx="8151590" cy="923330"/>
          </a:xfrm>
          <a:prstGeom prst="rect">
            <a:avLst/>
          </a:prstGeom>
          <a:solidFill>
            <a:sysClr val="window" lastClr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kern="0" cap="all" dirty="0">
                <a:ln w="90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</a:rPr>
              <a:t>Flexible Configurations</a:t>
            </a:r>
            <a:endParaRPr lang="it-IT" sz="5400" b="1" kern="0" cap="all" dirty="0">
              <a:ln w="90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/>
            </a:endParaRPr>
          </a:p>
        </p:txBody>
      </p:sp>
      <p:sp>
        <p:nvSpPr>
          <p:cNvPr id="85" name="Rettangolo 84"/>
          <p:cNvSpPr/>
          <p:nvPr/>
        </p:nvSpPr>
        <p:spPr>
          <a:xfrm>
            <a:off x="1356833" y="832475"/>
            <a:ext cx="6966972" cy="923330"/>
          </a:xfrm>
          <a:prstGeom prst="rect">
            <a:avLst/>
          </a:prstGeom>
          <a:solidFill>
            <a:sysClr val="window" lastClr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kern="0" cap="all" dirty="0">
                <a:ln w="9000" cmpd="sng">
                  <a:solidFill>
                    <a:srgbClr val="FFC000"/>
                  </a:solidFill>
                  <a:prstDash val="solid"/>
                </a:ln>
                <a:solidFill>
                  <a:srgbClr val="FFCA08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</a:rPr>
              <a:t>Less data, more INFO</a:t>
            </a:r>
            <a:endParaRPr lang="it-IT" sz="5400" b="1" kern="0" cap="all" dirty="0">
              <a:ln w="9000" cmpd="sng">
                <a:solidFill>
                  <a:srgbClr val="FFC000"/>
                </a:solidFill>
                <a:prstDash val="solid"/>
              </a:ln>
              <a:solidFill>
                <a:srgbClr val="FFCA08"/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71728" y="210100"/>
            <a:ext cx="1970210" cy="26269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6" name="Rettangolo 85"/>
          <p:cNvSpPr/>
          <p:nvPr/>
        </p:nvSpPr>
        <p:spPr>
          <a:xfrm>
            <a:off x="1332788" y="3009313"/>
            <a:ext cx="7015062" cy="923330"/>
          </a:xfrm>
          <a:prstGeom prst="rect">
            <a:avLst/>
          </a:prstGeom>
          <a:solidFill>
            <a:sysClr val="window" lastClr="FFFFFF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5400" b="1" kern="0" cap="all" dirty="0">
                <a:ln w="9000" cmpd="sng">
                  <a:solidFill>
                    <a:srgbClr val="4EB3CF">
                      <a:lumMod val="50000"/>
                    </a:srgbClr>
                  </a:solidFill>
                  <a:prstDash val="solid"/>
                </a:ln>
                <a:solidFill>
                  <a:srgbClr val="4EB3CF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/>
              </a:rPr>
              <a:t>Brokering approach</a:t>
            </a:r>
            <a:endParaRPr lang="it-IT" sz="5400" b="1" kern="0" cap="all" dirty="0">
              <a:ln w="9000" cmpd="sng">
                <a:solidFill>
                  <a:srgbClr val="4EB3CF">
                    <a:lumMod val="50000"/>
                  </a:srgbClr>
                </a:solidFill>
                <a:prstDash val="solid"/>
              </a:ln>
              <a:solidFill>
                <a:srgbClr val="4EB3CF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Calibri" panose="020F0502020204030204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356764" y="199667"/>
            <a:ext cx="4965495" cy="111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3" grpId="0" animBg="1"/>
      <p:bldP spid="84" grpId="0" animBg="1"/>
      <p:bldP spid="82" grpId="0" animBg="1"/>
      <p:bldP spid="85" grpId="0" animBg="1"/>
      <p:bldP spid="8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Verde gia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2.xml><?xml version="1.0" encoding="utf-8"?>
<a:theme xmlns:a="http://schemas.openxmlformats.org/drawingml/2006/main" name="GEO_presentation_template">
  <a:themeElements>
    <a:clrScheme name="">
      <a:dk1>
        <a:srgbClr val="000098"/>
      </a:dk1>
      <a:lt1>
        <a:srgbClr val="FFFFFF"/>
      </a:lt1>
      <a:dk2>
        <a:srgbClr val="000098"/>
      </a:dk2>
      <a:lt2>
        <a:srgbClr val="808080"/>
      </a:lt2>
      <a:accent1>
        <a:srgbClr val="FFCC99"/>
      </a:accent1>
      <a:accent2>
        <a:srgbClr val="000098"/>
      </a:accent2>
      <a:accent3>
        <a:srgbClr val="FFFFFF"/>
      </a:accent3>
      <a:accent4>
        <a:srgbClr val="000081"/>
      </a:accent4>
      <a:accent5>
        <a:srgbClr val="FFE2CA"/>
      </a:accent5>
      <a:accent6>
        <a:srgbClr val="000089"/>
      </a:accent6>
      <a:hlink>
        <a:srgbClr val="000098"/>
      </a:hlink>
      <a:folHlink>
        <a:srgbClr val="000098"/>
      </a:folHlink>
    </a:clrScheme>
    <a:fontScheme name="GEO_presentation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altLang="en-US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CC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altLang="en-US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GEO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ZA" sz="2000" b="1" i="0" u="sng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32395</TotalTime>
  <Words>935</Words>
  <Application>Microsoft Office PowerPoint</Application>
  <PresentationFormat>Presentazione su schermo (4:3)</PresentationFormat>
  <Paragraphs>291</Paragraphs>
  <Slides>25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45" baseType="lpstr">
      <vt:lpstr>Adobe Gothic Std B</vt:lpstr>
      <vt:lpstr>ＭＳ ゴシック</vt:lpstr>
      <vt:lpstr>MS PGothic</vt:lpstr>
      <vt:lpstr>MS PGothic</vt:lpstr>
      <vt:lpstr>宋体</vt:lpstr>
      <vt:lpstr>Aharoni</vt:lpstr>
      <vt:lpstr>Arial</vt:lpstr>
      <vt:lpstr>Britannic Bold</vt:lpstr>
      <vt:lpstr>Calibri</vt:lpstr>
      <vt:lpstr>Century Gothic</vt:lpstr>
      <vt:lpstr>Corbel</vt:lpstr>
      <vt:lpstr>Courier New</vt:lpstr>
      <vt:lpstr>Forte</vt:lpstr>
      <vt:lpstr>Tahoma</vt:lpstr>
      <vt:lpstr>Times New Roman</vt:lpstr>
      <vt:lpstr>Trebuchet MS</vt:lpstr>
      <vt:lpstr>Wingdings 2</vt:lpstr>
      <vt:lpstr>Citazione</vt:lpstr>
      <vt:lpstr>GEO_presentation_template</vt:lpstr>
      <vt:lpstr>1_Blank Presentation</vt:lpstr>
      <vt:lpstr>The Next Revolution for the GEOSS Common Infrastructure (GCI)</vt:lpstr>
      <vt:lpstr>Global Earth Observation Systems of Systems (GEOSS)</vt:lpstr>
      <vt:lpstr>The GCI revolutions</vt:lpstr>
      <vt:lpstr>Virtual Community Approach</vt:lpstr>
      <vt:lpstr>Recognized Barriers  (important for GEOSS)</vt:lpstr>
      <vt:lpstr>GEOSS supplementing Role</vt:lpstr>
      <vt:lpstr>Presentazione standard di PowerPoint</vt:lpstr>
      <vt:lpstr>Big Data challenges for GEOSS</vt:lpstr>
      <vt:lpstr>Presentazione standard di PowerPoint</vt:lpstr>
      <vt:lpstr>Presentazione standard di PowerPoint</vt:lpstr>
      <vt:lpstr>(GCI 2.0) GEO DAB in the Cloud</vt:lpstr>
      <vt:lpstr>The Next Revolution</vt:lpstr>
      <vt:lpstr>Presentazione standard di PowerPoint</vt:lpstr>
      <vt:lpstr>Presentazione standard di PowerPoint</vt:lpstr>
      <vt:lpstr>Presentazione standard di PowerPoint</vt:lpstr>
      <vt:lpstr>2005 GEOSS Implementation Plan Reference Document</vt:lpstr>
      <vt:lpstr>What if…</vt:lpstr>
      <vt:lpstr>Resources…</vt:lpstr>
      <vt:lpstr>Presentazione standard di PowerPoint</vt:lpstr>
      <vt:lpstr>Resources…</vt:lpstr>
      <vt:lpstr>Resources…</vt:lpstr>
      <vt:lpstr>GEO Model Web</vt:lpstr>
      <vt:lpstr>Presentazione standard di PowerPoint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</dc:creator>
  <cp:lastModifiedBy>Stefano</cp:lastModifiedBy>
  <cp:revision>534</cp:revision>
  <dcterms:created xsi:type="dcterms:W3CDTF">2015-01-22T17:47:36Z</dcterms:created>
  <dcterms:modified xsi:type="dcterms:W3CDTF">2015-03-24T01:24:30Z</dcterms:modified>
</cp:coreProperties>
</file>